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86" r:id="rId3"/>
    <p:sldId id="321" r:id="rId4"/>
    <p:sldId id="280" r:id="rId5"/>
    <p:sldId id="288" r:id="rId6"/>
    <p:sldId id="328" r:id="rId7"/>
    <p:sldId id="329" r:id="rId8"/>
    <p:sldId id="268" r:id="rId9"/>
    <p:sldId id="296" r:id="rId10"/>
    <p:sldId id="330" r:id="rId11"/>
    <p:sldId id="314" r:id="rId12"/>
    <p:sldId id="305" r:id="rId13"/>
    <p:sldId id="298" r:id="rId14"/>
    <p:sldId id="322" r:id="rId15"/>
    <p:sldId id="306" r:id="rId16"/>
    <p:sldId id="315" r:id="rId17"/>
    <p:sldId id="33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18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2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12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68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8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6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10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5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099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DD416-46DD-4B0C-98FD-B75164AD0AFA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DB9A4-E055-40B8-AE8F-9211AB9A1C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0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184482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Wine Reviews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조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김현영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조용환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조성민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8557" y="927472"/>
            <a:ext cx="3629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윌리엄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결혼식 와인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(Pol Roger Brut Reserve Champagne NV)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63" y="1708029"/>
            <a:ext cx="2371079" cy="182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4507" y="1708029"/>
            <a:ext cx="1563992" cy="182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6577" y="1708029"/>
            <a:ext cx="1626303" cy="18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3992410" y="927472"/>
            <a:ext cx="4979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 이건희 생일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오바마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방한 환영 와인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(Chateau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Montelena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, Estate Cabernet Sauvignon, 2012)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1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2. Feature Engineering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37" y="4509414"/>
            <a:ext cx="2952777" cy="228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224165" y="3667424"/>
            <a:ext cx="437831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오바마 취임식 와인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Duckhorns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Vineyards Sauvignon Blanc, 2007)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Schramsberg</a:t>
            </a:r>
            <a:r>
              <a:rPr lang="en-US" altLang="ko-KR" sz="1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Blanc de Blanc, 2012)</a:t>
            </a: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9210" y="4538026"/>
            <a:ext cx="3170229" cy="222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7449658" y="3776622"/>
            <a:ext cx="4599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파리의 심판 </a:t>
            </a:r>
            <a:r>
              <a:rPr lang="ko-KR" altLang="en-US" b="1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와인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레드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화이트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종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5" name="Picture 4" descr="http://blogfiles.naver.net/data28/2007/10/17/115/1017_2_multihole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03929" y="4117481"/>
            <a:ext cx="3931811" cy="261853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8971895" y="881752"/>
            <a:ext cx="3629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신의물방울 와인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평론가 추천 와인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Picture 8" descr="http://blogfiles.naver.net/20150104_203/satsat21_1420332969083Vmly9_JPEG/20150104_092449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90470" y="1698817"/>
            <a:ext cx="2627965" cy="1834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5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51917" y="775073"/>
            <a:ext cx="104494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22 Features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12 Features (Calculated) + 10 Features (New Feature)</a:t>
            </a:r>
          </a:p>
          <a:p>
            <a:endParaRPr lang="en-US" altLang="ko-KR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 smtClean="0"/>
              <a:t>2. Feature Engineering</a:t>
            </a:r>
            <a:endParaRPr lang="en-US" altLang="ko-KR" sz="3600" b="1" dirty="0"/>
          </a:p>
        </p:txBody>
      </p:sp>
      <p:sp>
        <p:nvSpPr>
          <p:cNvPr id="6" name="직사각형 5"/>
          <p:cNvSpPr/>
          <p:nvPr/>
        </p:nvSpPr>
        <p:spPr>
          <a:xfrm>
            <a:off x="351917" y="1471522"/>
            <a:ext cx="104494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Feature Selection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r>
              <a:rPr lang="en-US" altLang="ko-KR" dirty="0" smtClean="0"/>
              <a:t>   Noise</a:t>
            </a:r>
            <a:r>
              <a:rPr lang="ko-KR" altLang="en-US" dirty="0" smtClean="0"/>
              <a:t>가 있는 </a:t>
            </a:r>
            <a:r>
              <a:rPr lang="en-US" altLang="ko-KR" dirty="0"/>
              <a:t>Feature</a:t>
            </a:r>
            <a:r>
              <a:rPr lang="ko-KR" altLang="en-US" dirty="0" smtClean="0"/>
              <a:t>들은 아쉽지만 많이 제거</a:t>
            </a:r>
            <a:endParaRPr lang="en-US" altLang="ko-KR" dirty="0" smtClean="0"/>
          </a:p>
          <a:p>
            <a:r>
              <a:rPr lang="en-US" altLang="ko-KR" dirty="0" smtClean="0"/>
              <a:t>   11 Features : 5 </a:t>
            </a:r>
            <a:r>
              <a:rPr lang="en-US" altLang="ko-KR" dirty="0"/>
              <a:t>Features (From Raw data) + </a:t>
            </a:r>
            <a:r>
              <a:rPr lang="en-US" altLang="ko-KR" dirty="0" smtClean="0"/>
              <a:t>6 </a:t>
            </a:r>
            <a:r>
              <a:rPr lang="en-US" altLang="ko-KR" dirty="0"/>
              <a:t>Features (New Feature)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66923"/>
              </p:ext>
            </p:extLst>
          </p:nvPr>
        </p:nvGraphicFramePr>
        <p:xfrm>
          <a:off x="341703" y="2418540"/>
          <a:ext cx="5675174" cy="4351347"/>
        </p:xfrm>
        <a:graphic>
          <a:graphicData uri="http://schemas.openxmlformats.org/drawingml/2006/table">
            <a:tbl>
              <a:tblPr/>
              <a:tblGrid>
                <a:gridCol w="796016">
                  <a:extLst>
                    <a:ext uri="{9D8B030D-6E8A-4147-A177-3AD203B41FA5}">
                      <a16:colId xmlns:a16="http://schemas.microsoft.com/office/drawing/2014/main" val="2250197324"/>
                    </a:ext>
                  </a:extLst>
                </a:gridCol>
                <a:gridCol w="257865">
                  <a:extLst>
                    <a:ext uri="{9D8B030D-6E8A-4147-A177-3AD203B41FA5}">
                      <a16:colId xmlns:a16="http://schemas.microsoft.com/office/drawing/2014/main" val="3015055460"/>
                    </a:ext>
                  </a:extLst>
                </a:gridCol>
                <a:gridCol w="1248123">
                  <a:extLst>
                    <a:ext uri="{9D8B030D-6E8A-4147-A177-3AD203B41FA5}">
                      <a16:colId xmlns:a16="http://schemas.microsoft.com/office/drawing/2014/main" val="675011641"/>
                    </a:ext>
                  </a:extLst>
                </a:gridCol>
                <a:gridCol w="2364135">
                  <a:extLst>
                    <a:ext uri="{9D8B030D-6E8A-4147-A177-3AD203B41FA5}">
                      <a16:colId xmlns:a16="http://schemas.microsoft.com/office/drawing/2014/main" val="51456162"/>
                    </a:ext>
                  </a:extLst>
                </a:gridCol>
                <a:gridCol w="1009035">
                  <a:extLst>
                    <a:ext uri="{9D8B030D-6E8A-4147-A177-3AD203B41FA5}">
                      <a16:colId xmlns:a16="http://schemas.microsoft.com/office/drawing/2014/main" val="2704975608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792581"/>
                  </a:ext>
                </a:extLst>
              </a:tr>
              <a:tr h="18918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 Q2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 Point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160957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 STD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STD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987756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Price_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값이 없으면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125432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Price_1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값이 없으면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8830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- 100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129992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 length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 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0867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length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 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8897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varienty_modify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variety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/ point R^2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58450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vintage_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vintage, NV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2030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년처리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30289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point(NV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- 10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년단위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552805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aged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숙성도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(Title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추출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31175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province_modify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province variety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/ point R^2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75784"/>
                  </a:ext>
                </a:extLst>
              </a:tr>
              <a:tr h="18918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 Feature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continent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i="0" u="none" strike="noStrike" kern="1200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대륙정보</a:t>
                      </a:r>
                      <a:endParaRPr lang="ko-KR" altLang="en-US" sz="1000" b="1" i="0" u="none" strike="noStrike" kern="120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282968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grade_germany</a:t>
                      </a:r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germany</a:t>
                      </a: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wine </a:t>
                      </a:r>
                      <a:r>
                        <a:rPr lang="ko-KR" alt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774220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grade_italy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italy wine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035820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grade_spain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spain wine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905314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i="0" u="none" strike="noStrike" kern="1200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grade_france</a:t>
                      </a:r>
                      <a:endParaRPr lang="en-US" sz="1000" b="1" i="0" u="none" strike="noStrike" kern="120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i="0" u="none" strike="noStrike" kern="1200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france</a:t>
                      </a:r>
                      <a:r>
                        <a:rPr lang="en-US" sz="10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wine </a:t>
                      </a:r>
                      <a:r>
                        <a:rPr lang="ko-KR" altLang="en-US" sz="10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평가 </a:t>
                      </a:r>
                      <a:r>
                        <a:rPr lang="en-US" sz="10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grade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0.03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473401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Rating_Avg</a:t>
                      </a:r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 </a:t>
                      </a:r>
                      <a:r>
                        <a:rPr lang="ko-KR" alt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721693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Maturity_Uni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숙성도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032620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TOP-100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100 wine (0/1)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569402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VIP wine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유명인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 사용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565790"/>
                  </a:ext>
                </a:extLst>
              </a:tr>
              <a:tr h="1891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Paris_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파리의 심판 순위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341406"/>
                  </a:ext>
                </a:extLst>
              </a:tr>
            </a:tbl>
          </a:graphicData>
        </a:graphic>
      </p:graphicFrame>
      <p:sp>
        <p:nvSpPr>
          <p:cNvPr id="8" name="갈매기형 수장 7"/>
          <p:cNvSpPr/>
          <p:nvPr/>
        </p:nvSpPr>
        <p:spPr>
          <a:xfrm>
            <a:off x="6139408" y="2955701"/>
            <a:ext cx="812854" cy="2689412"/>
          </a:xfrm>
          <a:prstGeom prst="chevron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263489"/>
              </p:ext>
            </p:extLst>
          </p:nvPr>
        </p:nvGraphicFramePr>
        <p:xfrm>
          <a:off x="7074793" y="2974527"/>
          <a:ext cx="4973829" cy="2651760"/>
        </p:xfrm>
        <a:graphic>
          <a:graphicData uri="http://schemas.openxmlformats.org/drawingml/2006/table">
            <a:tbl>
              <a:tblPr/>
              <a:tblGrid>
                <a:gridCol w="734587">
                  <a:extLst>
                    <a:ext uri="{9D8B030D-6E8A-4147-A177-3AD203B41FA5}">
                      <a16:colId xmlns:a16="http://schemas.microsoft.com/office/drawing/2014/main" val="394185480"/>
                    </a:ext>
                  </a:extLst>
                </a:gridCol>
                <a:gridCol w="247281">
                  <a:extLst>
                    <a:ext uri="{9D8B030D-6E8A-4147-A177-3AD203B41FA5}">
                      <a16:colId xmlns:a16="http://schemas.microsoft.com/office/drawing/2014/main" val="986831503"/>
                    </a:ext>
                  </a:extLst>
                </a:gridCol>
                <a:gridCol w="1243123">
                  <a:extLst>
                    <a:ext uri="{9D8B030D-6E8A-4147-A177-3AD203B41FA5}">
                      <a16:colId xmlns:a16="http://schemas.microsoft.com/office/drawing/2014/main" val="909760816"/>
                    </a:ext>
                  </a:extLst>
                </a:gridCol>
                <a:gridCol w="1863090">
                  <a:extLst>
                    <a:ext uri="{9D8B030D-6E8A-4147-A177-3AD203B41FA5}">
                      <a16:colId xmlns:a16="http://schemas.microsoft.com/office/drawing/2014/main" val="1199471460"/>
                    </a:ext>
                  </a:extLst>
                </a:gridCol>
                <a:gridCol w="885748">
                  <a:extLst>
                    <a:ext uri="{9D8B030D-6E8A-4147-A177-3AD203B41FA5}">
                      <a16:colId xmlns:a16="http://schemas.microsoft.com/office/drawing/2014/main" val="243698660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843714"/>
                  </a:ext>
                </a:extLst>
              </a:tr>
              <a:tr h="22098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 Q2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 Point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39199"/>
                  </a:ext>
                </a:extLst>
              </a:tr>
              <a:tr h="220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Price_Modify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- 100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719807"/>
                  </a:ext>
                </a:extLst>
              </a:tr>
              <a:tr h="220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designation_modify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 length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 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781798"/>
                  </a:ext>
                </a:extLst>
              </a:tr>
              <a:tr h="220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description_modify</a:t>
                      </a:r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length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07541"/>
                  </a:ext>
                </a:extLst>
              </a:tr>
              <a:tr h="220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vintage_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vintage, NV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2030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년처리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071476"/>
                  </a:ext>
                </a:extLst>
              </a:tr>
              <a:tr h="22098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 Feature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continent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대륙정보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945390"/>
                  </a:ext>
                </a:extLst>
              </a:tr>
              <a:tr h="220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grade_germany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germany wine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14753"/>
                  </a:ext>
                </a:extLst>
              </a:tr>
              <a:tr h="220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grade_italy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italy wine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351491"/>
                  </a:ext>
                </a:extLst>
              </a:tr>
              <a:tr h="220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grade_spain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spain wine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376120"/>
                  </a:ext>
                </a:extLst>
              </a:tr>
              <a:tr h="220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grade_france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france wine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054320"/>
                  </a:ext>
                </a:extLst>
              </a:tr>
              <a:tr h="220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Rating_Avg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067008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887405" y="880323"/>
            <a:ext cx="2674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RMSE - 2.4</a:t>
            </a:r>
            <a:endParaRPr lang="en-US" altLang="ko-K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 smtClean="0"/>
              <a:t>3. Modeling</a:t>
            </a:r>
            <a:endParaRPr lang="en-US" altLang="ko-KR" sz="36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284764" y="1324784"/>
            <a:ext cx="5056830" cy="5022153"/>
            <a:chOff x="3906044" y="945754"/>
            <a:chExt cx="5400600" cy="5363566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7639996" y="945754"/>
              <a:ext cx="1383259" cy="48017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RMSE</a:t>
              </a:r>
              <a:endParaRPr lang="ko-KR" altLang="en-US" b="1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22068" y="1364474"/>
              <a:ext cx="5184576" cy="46928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65.9</a:t>
              </a:r>
              <a:endParaRPr lang="ko-KR" altLang="en-US" dirty="0"/>
            </a:p>
          </p:txBody>
        </p:sp>
        <p:grpSp>
          <p:nvGrpSpPr>
            <p:cNvPr id="5" name="Ellipse 256"/>
            <p:cNvGrpSpPr>
              <a:grpSpLocks/>
            </p:cNvGrpSpPr>
            <p:nvPr/>
          </p:nvGrpSpPr>
          <p:grpSpPr bwMode="auto">
            <a:xfrm>
              <a:off x="3906044" y="5661496"/>
              <a:ext cx="4427537" cy="647824"/>
              <a:chOff x="4712208" y="4803648"/>
              <a:chExt cx="2822448" cy="621792"/>
            </a:xfrm>
          </p:grpSpPr>
          <p:pic>
            <p:nvPicPr>
              <p:cNvPr id="6" name="Ellipse 256"/>
              <p:cNvPicPr>
                <a:picLocks noChangeArrowheads="1"/>
              </p:cNvPicPr>
              <p:nvPr/>
            </p:nvPicPr>
            <p:blipFill>
              <a:blip r:embed="rId2" cstate="print">
                <a:lum brigh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2208" y="4803648"/>
                <a:ext cx="2822448" cy="621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 Box 369"/>
              <p:cNvSpPr txBox="1">
                <a:spLocks noChangeArrowheads="1"/>
              </p:cNvSpPr>
              <p:nvPr/>
            </p:nvSpPr>
            <p:spPr bwMode="auto">
              <a:xfrm>
                <a:off x="5129610" y="4897422"/>
                <a:ext cx="1985245" cy="434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noProof="1">
                  <a:solidFill>
                    <a:srgbClr val="FFFFFF"/>
                  </a:solidFill>
                  <a:latin typeface="Calibri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4122069" y="1364474"/>
              <a:ext cx="3240360" cy="726360"/>
            </a:xfrm>
            <a:prstGeom prst="roundRect">
              <a:avLst/>
            </a:prstGeom>
            <a:solidFill>
              <a:srgbClr val="EC6E6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Logistic </a:t>
              </a:r>
              <a:r>
                <a:rPr lang="en-US" altLang="ko-KR" sz="2000" b="1" dirty="0" err="1" smtClean="0">
                  <a:solidFill>
                    <a:schemeClr val="bg1"/>
                  </a:solidFill>
                </a:rPr>
                <a:t>Regresssion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122069" y="2156562"/>
              <a:ext cx="3240360" cy="720080"/>
            </a:xfrm>
            <a:prstGeom prst="roundRect">
              <a:avLst/>
            </a:prstGeom>
            <a:solidFill>
              <a:srgbClr val="F4CF3B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Gradient Boosting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122069" y="2934992"/>
              <a:ext cx="3240360" cy="764912"/>
            </a:xfrm>
            <a:prstGeom prst="roundRect">
              <a:avLst/>
            </a:prstGeom>
            <a:solidFill>
              <a:srgbClr val="5DC3A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b="1" dirty="0" err="1" smtClean="0">
                  <a:solidFill>
                    <a:schemeClr val="bg1"/>
                  </a:solidFill>
                </a:rPr>
                <a:t>RandomForest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122069" y="3740738"/>
              <a:ext cx="3240360" cy="785976"/>
            </a:xfrm>
            <a:prstGeom prst="roundRect">
              <a:avLst/>
            </a:prstGeom>
            <a:solidFill>
              <a:srgbClr val="5FABDC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b="1" dirty="0" err="1" smtClean="0">
                  <a:solidFill>
                    <a:schemeClr val="bg1"/>
                  </a:solidFill>
                </a:rPr>
                <a:t>AdaBoost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122069" y="4577115"/>
              <a:ext cx="3240360" cy="700685"/>
            </a:xfrm>
            <a:prstGeom prst="roundRect">
              <a:avLst/>
            </a:prstGeom>
            <a:solidFill>
              <a:srgbClr val="AAB5B7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</a:rPr>
                <a:t>SVM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22069" y="5328202"/>
              <a:ext cx="3231073" cy="740280"/>
            </a:xfrm>
            <a:prstGeom prst="roundRect">
              <a:avLst/>
            </a:prstGeom>
            <a:solidFill>
              <a:srgbClr val="A47BB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XGB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52984" y="1531978"/>
              <a:ext cx="1118138" cy="39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2.3</a:t>
              </a:r>
              <a:endParaRPr lang="ko-KR" altLang="en-US" b="1" dirty="0"/>
            </a:p>
          </p:txBody>
        </p:sp>
        <p:sp>
          <p:nvSpPr>
            <p:cNvPr id="16" name="Oval 34"/>
            <p:cNvSpPr/>
            <p:nvPr/>
          </p:nvSpPr>
          <p:spPr>
            <a:xfrm>
              <a:off x="4140357" y="1406250"/>
              <a:ext cx="341752" cy="341752"/>
            </a:xfrm>
            <a:prstGeom prst="ellipse">
              <a:avLst/>
            </a:prstGeom>
            <a:solidFill>
              <a:srgbClr val="AF2415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1</a:t>
              </a:r>
              <a:endParaRPr lang="en-US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17" name="Oval 35"/>
            <p:cNvSpPr/>
            <p:nvPr/>
          </p:nvSpPr>
          <p:spPr>
            <a:xfrm>
              <a:off x="4140357" y="2198548"/>
              <a:ext cx="341752" cy="341752"/>
            </a:xfrm>
            <a:prstGeom prst="ellipse">
              <a:avLst/>
            </a:prstGeom>
            <a:solidFill>
              <a:srgbClr val="B2920A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cap="small" dirty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2</a:t>
              </a:r>
            </a:p>
          </p:txBody>
        </p:sp>
        <p:sp>
          <p:nvSpPr>
            <p:cNvPr id="18" name="Oval 36"/>
            <p:cNvSpPr/>
            <p:nvPr/>
          </p:nvSpPr>
          <p:spPr>
            <a:xfrm>
              <a:off x="4140357" y="2959106"/>
              <a:ext cx="341752" cy="341752"/>
            </a:xfrm>
            <a:prstGeom prst="ellipse">
              <a:avLst/>
            </a:prstGeom>
            <a:solidFill>
              <a:srgbClr val="296D5E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cap="small" dirty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3</a:t>
              </a:r>
            </a:p>
          </p:txBody>
        </p:sp>
        <p:sp>
          <p:nvSpPr>
            <p:cNvPr id="19" name="Oval 60"/>
            <p:cNvSpPr/>
            <p:nvPr/>
          </p:nvSpPr>
          <p:spPr>
            <a:xfrm>
              <a:off x="4122069" y="3764226"/>
              <a:ext cx="341752" cy="341752"/>
            </a:xfrm>
            <a:prstGeom prst="ellipse">
              <a:avLst/>
            </a:prstGeom>
            <a:solidFill>
              <a:srgbClr val="216A9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4</a:t>
              </a:r>
              <a:endParaRPr lang="en-US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20" name="Oval 61"/>
            <p:cNvSpPr/>
            <p:nvPr/>
          </p:nvSpPr>
          <p:spPr>
            <a:xfrm>
              <a:off x="4122069" y="4619101"/>
              <a:ext cx="341752" cy="3417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5</a:t>
              </a:r>
              <a:endParaRPr lang="en-US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21" name="Oval 62"/>
            <p:cNvSpPr/>
            <p:nvPr/>
          </p:nvSpPr>
          <p:spPr>
            <a:xfrm>
              <a:off x="4122069" y="5367357"/>
              <a:ext cx="341752" cy="341752"/>
            </a:xfrm>
            <a:prstGeom prst="ellipse">
              <a:avLst/>
            </a:prstGeom>
            <a:solidFill>
              <a:srgbClr val="6F477D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6</a:t>
              </a:r>
              <a:endParaRPr lang="en-US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75467" y="2285006"/>
              <a:ext cx="1118138" cy="39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2.06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75467" y="3116192"/>
              <a:ext cx="1118138" cy="39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2.14</a:t>
              </a:r>
              <a:endParaRPr lang="ko-KR" alt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72556" y="3921313"/>
              <a:ext cx="1118138" cy="39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2.08</a:t>
              </a:r>
              <a:endParaRPr lang="ko-KR" alt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72556" y="4725144"/>
              <a:ext cx="1118138" cy="39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2.4</a:t>
              </a:r>
              <a:endParaRPr lang="ko-KR" alt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72556" y="5504039"/>
              <a:ext cx="1118138" cy="39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2.22</a:t>
              </a:r>
              <a:endParaRPr lang="ko-KR" altLang="en-US" b="1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8580" y="72355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Machine Learning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7182291" y="2455881"/>
            <a:ext cx="3448569" cy="723900"/>
            <a:chOff x="915035" y="3149263"/>
            <a:chExt cx="3448569" cy="723900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69289"/>
            <a:stretch/>
          </p:blipFill>
          <p:spPr bwMode="auto">
            <a:xfrm>
              <a:off x="915035" y="3149263"/>
              <a:ext cx="2193925" cy="72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89449"/>
            <a:stretch/>
          </p:blipFill>
          <p:spPr bwMode="auto">
            <a:xfrm>
              <a:off x="3609859" y="3149263"/>
              <a:ext cx="753745" cy="72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직사각형 31"/>
          <p:cNvSpPr/>
          <p:nvPr/>
        </p:nvSpPr>
        <p:spPr>
          <a:xfrm>
            <a:off x="6336142" y="3726397"/>
            <a:ext cx="5439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2.06? </a:t>
            </a:r>
          </a:p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Still Hungry!</a:t>
            </a:r>
            <a:endParaRPr lang="en-US" altLang="ko-K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4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8580" y="72355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dirty="0"/>
              <a:t> Deep Learning - Description </a:t>
            </a:r>
            <a:r>
              <a:rPr lang="ko-KR" altLang="en-US" dirty="0"/>
              <a:t>분석</a:t>
            </a:r>
            <a:endParaRPr lang="en-US" altLang="ko-KR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 smtClean="0"/>
              <a:t>3. Modeling</a:t>
            </a:r>
            <a:endParaRPr lang="en-US" altLang="ko-KR" sz="3600" b="1" dirty="0"/>
          </a:p>
        </p:txBody>
      </p:sp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1279" y="1510010"/>
            <a:ext cx="5465863" cy="317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59" y="1344952"/>
            <a:ext cx="5329305" cy="362079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10964" y="2018601"/>
            <a:ext cx="2846956" cy="236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10964" y="2852281"/>
            <a:ext cx="2846956" cy="236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910964" y="3531820"/>
            <a:ext cx="2846956" cy="236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10964" y="4416422"/>
            <a:ext cx="2846956" cy="236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248897" y="5111797"/>
            <a:ext cx="4302388" cy="1055194"/>
            <a:chOff x="5947137" y="5382865"/>
            <a:chExt cx="2816054" cy="69065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r="72327"/>
            <a:stretch/>
          </p:blipFill>
          <p:spPr>
            <a:xfrm>
              <a:off x="5947137" y="5382865"/>
              <a:ext cx="1946592" cy="690659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84751" b="9415"/>
            <a:stretch/>
          </p:blipFill>
          <p:spPr>
            <a:xfrm>
              <a:off x="7690529" y="5382866"/>
              <a:ext cx="1072662" cy="625630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6254862" y="5013889"/>
            <a:ext cx="5439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1.74? </a:t>
            </a:r>
          </a:p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Looks good!</a:t>
            </a:r>
            <a:endParaRPr lang="en-US" altLang="ko-K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43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4154" y="2"/>
            <a:ext cx="85666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   ENSEMBLE</a:t>
            </a:r>
            <a:endParaRPr lang="ko-KR" altLang="en-US" sz="8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721485" y="3554281"/>
            <a:ext cx="4354485" cy="2738521"/>
            <a:chOff x="683568" y="1723543"/>
            <a:chExt cx="4354485" cy="2738521"/>
          </a:xfrm>
        </p:grpSpPr>
        <p:sp>
          <p:nvSpPr>
            <p:cNvPr id="12" name="Freeform 28"/>
            <p:cNvSpPr>
              <a:spLocks/>
            </p:cNvSpPr>
            <p:nvPr/>
          </p:nvSpPr>
          <p:spPr bwMode="auto">
            <a:xfrm>
              <a:off x="2188231" y="1723543"/>
              <a:ext cx="1245310" cy="1077290"/>
            </a:xfrm>
            <a:custGeom>
              <a:avLst/>
              <a:gdLst>
                <a:gd name="connsiteX0" fmla="*/ 0 w 1882775"/>
                <a:gd name="connsiteY0" fmla="*/ 0 h 1756086"/>
                <a:gd name="connsiteX1" fmla="*/ 72964 w 1882775"/>
                <a:gd name="connsiteY1" fmla="*/ 0 h 1756086"/>
                <a:gd name="connsiteX2" fmla="*/ 145134 w 1882775"/>
                <a:gd name="connsiteY2" fmla="*/ 4763 h 1756086"/>
                <a:gd name="connsiteX3" fmla="*/ 216511 w 1882775"/>
                <a:gd name="connsiteY3" fmla="*/ 11113 h 1756086"/>
                <a:gd name="connsiteX4" fmla="*/ 287889 w 1882775"/>
                <a:gd name="connsiteY4" fmla="*/ 18256 h 1756086"/>
                <a:gd name="connsiteX5" fmla="*/ 359266 w 1882775"/>
                <a:gd name="connsiteY5" fmla="*/ 29369 h 1756086"/>
                <a:gd name="connsiteX6" fmla="*/ 429850 w 1882775"/>
                <a:gd name="connsiteY6" fmla="*/ 42863 h 1756086"/>
                <a:gd name="connsiteX7" fmla="*/ 498055 w 1882775"/>
                <a:gd name="connsiteY7" fmla="*/ 57944 h 1756086"/>
                <a:gd name="connsiteX8" fmla="*/ 568640 w 1882775"/>
                <a:gd name="connsiteY8" fmla="*/ 74613 h 1756086"/>
                <a:gd name="connsiteX9" fmla="*/ 635258 w 1882775"/>
                <a:gd name="connsiteY9" fmla="*/ 94456 h 1756086"/>
                <a:gd name="connsiteX10" fmla="*/ 701877 w 1882775"/>
                <a:gd name="connsiteY10" fmla="*/ 115888 h 1756086"/>
                <a:gd name="connsiteX11" fmla="*/ 769289 w 1882775"/>
                <a:gd name="connsiteY11" fmla="*/ 140494 h 1756086"/>
                <a:gd name="connsiteX12" fmla="*/ 835115 w 1882775"/>
                <a:gd name="connsiteY12" fmla="*/ 165894 h 1756086"/>
                <a:gd name="connsiteX13" fmla="*/ 900147 w 1882775"/>
                <a:gd name="connsiteY13" fmla="*/ 193675 h 1756086"/>
                <a:gd name="connsiteX14" fmla="*/ 962801 w 1882775"/>
                <a:gd name="connsiteY14" fmla="*/ 223838 h 1756086"/>
                <a:gd name="connsiteX15" fmla="*/ 1027040 w 1882775"/>
                <a:gd name="connsiteY15" fmla="*/ 256381 h 1756086"/>
                <a:gd name="connsiteX16" fmla="*/ 1087315 w 1882775"/>
                <a:gd name="connsiteY16" fmla="*/ 291306 h 1756086"/>
                <a:gd name="connsiteX17" fmla="*/ 1148382 w 1882775"/>
                <a:gd name="connsiteY17" fmla="*/ 327819 h 1756086"/>
                <a:gd name="connsiteX18" fmla="*/ 1206277 w 1882775"/>
                <a:gd name="connsiteY18" fmla="*/ 365919 h 1756086"/>
                <a:gd name="connsiteX19" fmla="*/ 1264172 w 1882775"/>
                <a:gd name="connsiteY19" fmla="*/ 405606 h 1756086"/>
                <a:gd name="connsiteX20" fmla="*/ 1322067 w 1882775"/>
                <a:gd name="connsiteY20" fmla="*/ 446881 h 1756086"/>
                <a:gd name="connsiteX21" fmla="*/ 1376789 w 1882775"/>
                <a:gd name="connsiteY21" fmla="*/ 490538 h 1756086"/>
                <a:gd name="connsiteX22" fmla="*/ 1429926 w 1882775"/>
                <a:gd name="connsiteY22" fmla="*/ 536575 h 1756086"/>
                <a:gd name="connsiteX23" fmla="*/ 1483855 w 1882775"/>
                <a:gd name="connsiteY23" fmla="*/ 584200 h 1756086"/>
                <a:gd name="connsiteX24" fmla="*/ 1533819 w 1882775"/>
                <a:gd name="connsiteY24" fmla="*/ 634206 h 1756086"/>
                <a:gd name="connsiteX25" fmla="*/ 1583784 w 1882775"/>
                <a:gd name="connsiteY25" fmla="*/ 684213 h 1756086"/>
                <a:gd name="connsiteX26" fmla="*/ 1631368 w 1882775"/>
                <a:gd name="connsiteY26" fmla="*/ 737394 h 1756086"/>
                <a:gd name="connsiteX27" fmla="*/ 1678160 w 1882775"/>
                <a:gd name="connsiteY27" fmla="*/ 791369 h 1756086"/>
                <a:gd name="connsiteX28" fmla="*/ 1722573 w 1882775"/>
                <a:gd name="connsiteY28" fmla="*/ 847725 h 1756086"/>
                <a:gd name="connsiteX29" fmla="*/ 1765399 w 1882775"/>
                <a:gd name="connsiteY29" fmla="*/ 905669 h 1756086"/>
                <a:gd name="connsiteX30" fmla="*/ 1806639 w 1882775"/>
                <a:gd name="connsiteY30" fmla="*/ 965200 h 1756086"/>
                <a:gd name="connsiteX31" fmla="*/ 1846293 w 1882775"/>
                <a:gd name="connsiteY31" fmla="*/ 1025525 h 1756086"/>
                <a:gd name="connsiteX32" fmla="*/ 1882775 w 1882775"/>
                <a:gd name="connsiteY32" fmla="*/ 1086644 h 1756086"/>
                <a:gd name="connsiteX33" fmla="*/ 724558 w 1882775"/>
                <a:gd name="connsiteY33" fmla="*/ 1756086 h 1756086"/>
                <a:gd name="connsiteX34" fmla="*/ 0 w 1882775"/>
                <a:gd name="connsiteY34" fmla="*/ 1337763 h 175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2775" h="1756086">
                  <a:moveTo>
                    <a:pt x="0" y="0"/>
                  </a:moveTo>
                  <a:lnTo>
                    <a:pt x="72964" y="0"/>
                  </a:lnTo>
                  <a:lnTo>
                    <a:pt x="145134" y="4763"/>
                  </a:lnTo>
                  <a:lnTo>
                    <a:pt x="216511" y="11113"/>
                  </a:lnTo>
                  <a:lnTo>
                    <a:pt x="287889" y="18256"/>
                  </a:lnTo>
                  <a:lnTo>
                    <a:pt x="359266" y="29369"/>
                  </a:lnTo>
                  <a:lnTo>
                    <a:pt x="429850" y="42863"/>
                  </a:lnTo>
                  <a:lnTo>
                    <a:pt x="498055" y="57944"/>
                  </a:lnTo>
                  <a:lnTo>
                    <a:pt x="568640" y="74613"/>
                  </a:lnTo>
                  <a:lnTo>
                    <a:pt x="635258" y="94456"/>
                  </a:lnTo>
                  <a:lnTo>
                    <a:pt x="701877" y="115888"/>
                  </a:lnTo>
                  <a:lnTo>
                    <a:pt x="769289" y="140494"/>
                  </a:lnTo>
                  <a:lnTo>
                    <a:pt x="835115" y="165894"/>
                  </a:lnTo>
                  <a:lnTo>
                    <a:pt x="900147" y="193675"/>
                  </a:lnTo>
                  <a:lnTo>
                    <a:pt x="962801" y="223838"/>
                  </a:lnTo>
                  <a:lnTo>
                    <a:pt x="1027040" y="256381"/>
                  </a:lnTo>
                  <a:lnTo>
                    <a:pt x="1087315" y="291306"/>
                  </a:lnTo>
                  <a:lnTo>
                    <a:pt x="1148382" y="327819"/>
                  </a:lnTo>
                  <a:lnTo>
                    <a:pt x="1206277" y="365919"/>
                  </a:lnTo>
                  <a:lnTo>
                    <a:pt x="1264172" y="405606"/>
                  </a:lnTo>
                  <a:lnTo>
                    <a:pt x="1322067" y="446881"/>
                  </a:lnTo>
                  <a:lnTo>
                    <a:pt x="1376789" y="490538"/>
                  </a:lnTo>
                  <a:lnTo>
                    <a:pt x="1429926" y="536575"/>
                  </a:lnTo>
                  <a:lnTo>
                    <a:pt x="1483855" y="584200"/>
                  </a:lnTo>
                  <a:lnTo>
                    <a:pt x="1533819" y="634206"/>
                  </a:lnTo>
                  <a:lnTo>
                    <a:pt x="1583784" y="684213"/>
                  </a:lnTo>
                  <a:lnTo>
                    <a:pt x="1631368" y="737394"/>
                  </a:lnTo>
                  <a:lnTo>
                    <a:pt x="1678160" y="791369"/>
                  </a:lnTo>
                  <a:lnTo>
                    <a:pt x="1722573" y="847725"/>
                  </a:lnTo>
                  <a:lnTo>
                    <a:pt x="1765399" y="905669"/>
                  </a:lnTo>
                  <a:lnTo>
                    <a:pt x="1806639" y="965200"/>
                  </a:lnTo>
                  <a:lnTo>
                    <a:pt x="1846293" y="1025525"/>
                  </a:lnTo>
                  <a:lnTo>
                    <a:pt x="1882775" y="1086644"/>
                  </a:lnTo>
                  <a:lnTo>
                    <a:pt x="724558" y="1756086"/>
                  </a:lnTo>
                  <a:lnTo>
                    <a:pt x="0" y="1337763"/>
                  </a:lnTo>
                  <a:close/>
                </a:path>
              </a:pathLst>
            </a:custGeom>
            <a:solidFill>
              <a:srgbClr val="EC6E6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 dirty="0"/>
            </a:p>
          </p:txBody>
        </p:sp>
        <p:sp>
          <p:nvSpPr>
            <p:cNvPr id="13" name="Freeform 29"/>
            <p:cNvSpPr>
              <a:spLocks/>
            </p:cNvSpPr>
            <p:nvPr/>
          </p:nvSpPr>
          <p:spPr bwMode="auto">
            <a:xfrm>
              <a:off x="2689674" y="2425703"/>
              <a:ext cx="959119" cy="1334201"/>
            </a:xfrm>
            <a:custGeom>
              <a:avLst/>
              <a:gdLst>
                <a:gd name="connsiteX0" fmla="*/ 1158779 w 1450085"/>
                <a:gd name="connsiteY0" fmla="*/ 0 h 2174875"/>
                <a:gd name="connsiteX1" fmla="*/ 1193704 w 1450085"/>
                <a:gd name="connsiteY1" fmla="*/ 62706 h 2174875"/>
                <a:gd name="connsiteX2" fmla="*/ 1227041 w 1450085"/>
                <a:gd name="connsiteY2" fmla="*/ 127794 h 2174875"/>
                <a:gd name="connsiteX3" fmla="*/ 1257998 w 1450085"/>
                <a:gd name="connsiteY3" fmla="*/ 192088 h 2174875"/>
                <a:gd name="connsiteX4" fmla="*/ 1286573 w 1450085"/>
                <a:gd name="connsiteY4" fmla="*/ 258763 h 2174875"/>
                <a:gd name="connsiteX5" fmla="*/ 1312766 w 1450085"/>
                <a:gd name="connsiteY5" fmla="*/ 324644 h 2174875"/>
                <a:gd name="connsiteX6" fmla="*/ 1337373 w 1450085"/>
                <a:gd name="connsiteY6" fmla="*/ 392906 h 2174875"/>
                <a:gd name="connsiteX7" fmla="*/ 1358010 w 1450085"/>
                <a:gd name="connsiteY7" fmla="*/ 460375 h 2174875"/>
                <a:gd name="connsiteX8" fmla="*/ 1376266 w 1450085"/>
                <a:gd name="connsiteY8" fmla="*/ 528638 h 2174875"/>
                <a:gd name="connsiteX9" fmla="*/ 1395316 w 1450085"/>
                <a:gd name="connsiteY9" fmla="*/ 597694 h 2174875"/>
                <a:gd name="connsiteX10" fmla="*/ 1408810 w 1450085"/>
                <a:gd name="connsiteY10" fmla="*/ 667544 h 2174875"/>
                <a:gd name="connsiteX11" fmla="*/ 1422304 w 1450085"/>
                <a:gd name="connsiteY11" fmla="*/ 735806 h 2174875"/>
                <a:gd name="connsiteX12" fmla="*/ 1431829 w 1450085"/>
                <a:gd name="connsiteY12" fmla="*/ 806450 h 2174875"/>
                <a:gd name="connsiteX13" fmla="*/ 1438973 w 1450085"/>
                <a:gd name="connsiteY13" fmla="*/ 876300 h 2174875"/>
                <a:gd name="connsiteX14" fmla="*/ 1445323 w 1450085"/>
                <a:gd name="connsiteY14" fmla="*/ 946150 h 2174875"/>
                <a:gd name="connsiteX15" fmla="*/ 1448498 w 1450085"/>
                <a:gd name="connsiteY15" fmla="*/ 1016794 h 2174875"/>
                <a:gd name="connsiteX16" fmla="*/ 1450085 w 1450085"/>
                <a:gd name="connsiteY16" fmla="*/ 1086644 h 2174875"/>
                <a:gd name="connsiteX17" fmla="*/ 1448498 w 1450085"/>
                <a:gd name="connsiteY17" fmla="*/ 1158081 h 2174875"/>
                <a:gd name="connsiteX18" fmla="*/ 1445323 w 1450085"/>
                <a:gd name="connsiteY18" fmla="*/ 1228725 h 2174875"/>
                <a:gd name="connsiteX19" fmla="*/ 1438973 w 1450085"/>
                <a:gd name="connsiteY19" fmla="*/ 1298575 h 2174875"/>
                <a:gd name="connsiteX20" fmla="*/ 1431829 w 1450085"/>
                <a:gd name="connsiteY20" fmla="*/ 1368425 h 2174875"/>
                <a:gd name="connsiteX21" fmla="*/ 1422304 w 1450085"/>
                <a:gd name="connsiteY21" fmla="*/ 1439069 h 2174875"/>
                <a:gd name="connsiteX22" fmla="*/ 1408810 w 1450085"/>
                <a:gd name="connsiteY22" fmla="*/ 1507331 h 2174875"/>
                <a:gd name="connsiteX23" fmla="*/ 1395316 w 1450085"/>
                <a:gd name="connsiteY23" fmla="*/ 1577181 h 2174875"/>
                <a:gd name="connsiteX24" fmla="*/ 1376266 w 1450085"/>
                <a:gd name="connsiteY24" fmla="*/ 1646238 h 2174875"/>
                <a:gd name="connsiteX25" fmla="*/ 1358010 w 1450085"/>
                <a:gd name="connsiteY25" fmla="*/ 1714500 h 2174875"/>
                <a:gd name="connsiteX26" fmla="*/ 1337373 w 1450085"/>
                <a:gd name="connsiteY26" fmla="*/ 1781969 h 2174875"/>
                <a:gd name="connsiteX27" fmla="*/ 1312766 w 1450085"/>
                <a:gd name="connsiteY27" fmla="*/ 1850231 h 2174875"/>
                <a:gd name="connsiteX28" fmla="*/ 1286573 w 1450085"/>
                <a:gd name="connsiteY28" fmla="*/ 1916113 h 2174875"/>
                <a:gd name="connsiteX29" fmla="*/ 1257998 w 1450085"/>
                <a:gd name="connsiteY29" fmla="*/ 1982788 h 2174875"/>
                <a:gd name="connsiteX30" fmla="*/ 1227041 w 1450085"/>
                <a:gd name="connsiteY30" fmla="*/ 2047081 h 2174875"/>
                <a:gd name="connsiteX31" fmla="*/ 1193704 w 1450085"/>
                <a:gd name="connsiteY31" fmla="*/ 2112169 h 2174875"/>
                <a:gd name="connsiteX32" fmla="*/ 1158779 w 1450085"/>
                <a:gd name="connsiteY32" fmla="*/ 2174875 h 2174875"/>
                <a:gd name="connsiteX33" fmla="*/ 1966 w 1450085"/>
                <a:gd name="connsiteY33" fmla="*/ 1507090 h 2174875"/>
                <a:gd name="connsiteX34" fmla="*/ 0 w 1450085"/>
                <a:gd name="connsiteY34" fmla="*/ 667945 h 217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50085" h="2174875">
                  <a:moveTo>
                    <a:pt x="1158779" y="0"/>
                  </a:moveTo>
                  <a:lnTo>
                    <a:pt x="1193704" y="62706"/>
                  </a:lnTo>
                  <a:lnTo>
                    <a:pt x="1227041" y="127794"/>
                  </a:lnTo>
                  <a:lnTo>
                    <a:pt x="1257998" y="192088"/>
                  </a:lnTo>
                  <a:lnTo>
                    <a:pt x="1286573" y="258763"/>
                  </a:lnTo>
                  <a:lnTo>
                    <a:pt x="1312766" y="324644"/>
                  </a:lnTo>
                  <a:lnTo>
                    <a:pt x="1337373" y="392906"/>
                  </a:lnTo>
                  <a:lnTo>
                    <a:pt x="1358010" y="460375"/>
                  </a:lnTo>
                  <a:lnTo>
                    <a:pt x="1376266" y="528638"/>
                  </a:lnTo>
                  <a:lnTo>
                    <a:pt x="1395316" y="597694"/>
                  </a:lnTo>
                  <a:lnTo>
                    <a:pt x="1408810" y="667544"/>
                  </a:lnTo>
                  <a:lnTo>
                    <a:pt x="1422304" y="735806"/>
                  </a:lnTo>
                  <a:lnTo>
                    <a:pt x="1431829" y="806450"/>
                  </a:lnTo>
                  <a:lnTo>
                    <a:pt x="1438973" y="876300"/>
                  </a:lnTo>
                  <a:lnTo>
                    <a:pt x="1445323" y="946150"/>
                  </a:lnTo>
                  <a:lnTo>
                    <a:pt x="1448498" y="1016794"/>
                  </a:lnTo>
                  <a:lnTo>
                    <a:pt x="1450085" y="1086644"/>
                  </a:lnTo>
                  <a:lnTo>
                    <a:pt x="1448498" y="1158081"/>
                  </a:lnTo>
                  <a:lnTo>
                    <a:pt x="1445323" y="1228725"/>
                  </a:lnTo>
                  <a:lnTo>
                    <a:pt x="1438973" y="1298575"/>
                  </a:lnTo>
                  <a:lnTo>
                    <a:pt x="1431829" y="1368425"/>
                  </a:lnTo>
                  <a:lnTo>
                    <a:pt x="1422304" y="1439069"/>
                  </a:lnTo>
                  <a:lnTo>
                    <a:pt x="1408810" y="1507331"/>
                  </a:lnTo>
                  <a:lnTo>
                    <a:pt x="1395316" y="1577181"/>
                  </a:lnTo>
                  <a:lnTo>
                    <a:pt x="1376266" y="1646238"/>
                  </a:lnTo>
                  <a:lnTo>
                    <a:pt x="1358010" y="1714500"/>
                  </a:lnTo>
                  <a:lnTo>
                    <a:pt x="1337373" y="1781969"/>
                  </a:lnTo>
                  <a:lnTo>
                    <a:pt x="1312766" y="1850231"/>
                  </a:lnTo>
                  <a:lnTo>
                    <a:pt x="1286573" y="1916113"/>
                  </a:lnTo>
                  <a:lnTo>
                    <a:pt x="1257998" y="1982788"/>
                  </a:lnTo>
                  <a:lnTo>
                    <a:pt x="1227041" y="2047081"/>
                  </a:lnTo>
                  <a:lnTo>
                    <a:pt x="1193704" y="2112169"/>
                  </a:lnTo>
                  <a:lnTo>
                    <a:pt x="1158779" y="2174875"/>
                  </a:lnTo>
                  <a:lnTo>
                    <a:pt x="1966" y="1507090"/>
                  </a:lnTo>
                  <a:lnTo>
                    <a:pt x="0" y="667945"/>
                  </a:lnTo>
                  <a:close/>
                </a:path>
              </a:pathLst>
            </a:custGeom>
            <a:solidFill>
              <a:srgbClr val="F4CF3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 dirty="0"/>
            </a:p>
          </p:txBody>
        </p:sp>
        <p:sp>
          <p:nvSpPr>
            <p:cNvPr id="14" name="Freeform 30"/>
            <p:cNvSpPr>
              <a:spLocks/>
            </p:cNvSpPr>
            <p:nvPr/>
          </p:nvSpPr>
          <p:spPr bwMode="auto">
            <a:xfrm>
              <a:off x="2188231" y="3385107"/>
              <a:ext cx="1245310" cy="1076957"/>
            </a:xfrm>
            <a:custGeom>
              <a:avLst/>
              <a:gdLst>
                <a:gd name="connsiteX0" fmla="*/ 726555 w 1882775"/>
                <a:gd name="connsiteY0" fmla="*/ 0 h 1755543"/>
                <a:gd name="connsiteX1" fmla="*/ 1882775 w 1882775"/>
                <a:gd name="connsiteY1" fmla="*/ 667312 h 1755543"/>
                <a:gd name="connsiteX2" fmla="*/ 1846293 w 1882775"/>
                <a:gd name="connsiteY2" fmla="*/ 730018 h 1755543"/>
                <a:gd name="connsiteX3" fmla="*/ 1806639 w 1882775"/>
                <a:gd name="connsiteY3" fmla="*/ 790343 h 1755543"/>
                <a:gd name="connsiteX4" fmla="*/ 1765399 w 1882775"/>
                <a:gd name="connsiteY4" fmla="*/ 849874 h 1755543"/>
                <a:gd name="connsiteX5" fmla="*/ 1722573 w 1882775"/>
                <a:gd name="connsiteY5" fmla="*/ 907818 h 1755543"/>
                <a:gd name="connsiteX6" fmla="*/ 1678160 w 1882775"/>
                <a:gd name="connsiteY6" fmla="*/ 964174 h 1755543"/>
                <a:gd name="connsiteX7" fmla="*/ 1631368 w 1882775"/>
                <a:gd name="connsiteY7" fmla="*/ 1018149 h 1755543"/>
                <a:gd name="connsiteX8" fmla="*/ 1583784 w 1882775"/>
                <a:gd name="connsiteY8" fmla="*/ 1071331 h 1755543"/>
                <a:gd name="connsiteX9" fmla="*/ 1533819 w 1882775"/>
                <a:gd name="connsiteY9" fmla="*/ 1121337 h 1755543"/>
                <a:gd name="connsiteX10" fmla="*/ 1483855 w 1882775"/>
                <a:gd name="connsiteY10" fmla="*/ 1171343 h 1755543"/>
                <a:gd name="connsiteX11" fmla="*/ 1429926 w 1882775"/>
                <a:gd name="connsiteY11" fmla="*/ 1218968 h 1755543"/>
                <a:gd name="connsiteX12" fmla="*/ 1376789 w 1882775"/>
                <a:gd name="connsiteY12" fmla="*/ 1265006 h 1755543"/>
                <a:gd name="connsiteX13" fmla="*/ 1322067 w 1882775"/>
                <a:gd name="connsiteY13" fmla="*/ 1307074 h 1755543"/>
                <a:gd name="connsiteX14" fmla="*/ 1264172 w 1882775"/>
                <a:gd name="connsiteY14" fmla="*/ 1349937 h 1755543"/>
                <a:gd name="connsiteX15" fmla="*/ 1206277 w 1882775"/>
                <a:gd name="connsiteY15" fmla="*/ 1389624 h 1755543"/>
                <a:gd name="connsiteX16" fmla="*/ 1148382 w 1882775"/>
                <a:gd name="connsiteY16" fmla="*/ 1427724 h 1755543"/>
                <a:gd name="connsiteX17" fmla="*/ 1087315 w 1882775"/>
                <a:gd name="connsiteY17" fmla="*/ 1464237 h 1755543"/>
                <a:gd name="connsiteX18" fmla="*/ 1027040 w 1882775"/>
                <a:gd name="connsiteY18" fmla="*/ 1497574 h 1755543"/>
                <a:gd name="connsiteX19" fmla="*/ 962801 w 1882775"/>
                <a:gd name="connsiteY19" fmla="*/ 1531706 h 1755543"/>
                <a:gd name="connsiteX20" fmla="*/ 900147 w 1882775"/>
                <a:gd name="connsiteY20" fmla="*/ 1560281 h 1755543"/>
                <a:gd name="connsiteX21" fmla="*/ 835115 w 1882775"/>
                <a:gd name="connsiteY21" fmla="*/ 1589649 h 1755543"/>
                <a:gd name="connsiteX22" fmla="*/ 769289 w 1882775"/>
                <a:gd name="connsiteY22" fmla="*/ 1615049 h 1755543"/>
                <a:gd name="connsiteX23" fmla="*/ 701877 w 1882775"/>
                <a:gd name="connsiteY23" fmla="*/ 1639656 h 1755543"/>
                <a:gd name="connsiteX24" fmla="*/ 635258 w 1882775"/>
                <a:gd name="connsiteY24" fmla="*/ 1661087 h 1755543"/>
                <a:gd name="connsiteX25" fmla="*/ 568640 w 1882775"/>
                <a:gd name="connsiteY25" fmla="*/ 1680931 h 1755543"/>
                <a:gd name="connsiteX26" fmla="*/ 498055 w 1882775"/>
                <a:gd name="connsiteY26" fmla="*/ 1697599 h 1755543"/>
                <a:gd name="connsiteX27" fmla="*/ 429850 w 1882775"/>
                <a:gd name="connsiteY27" fmla="*/ 1712681 h 1755543"/>
                <a:gd name="connsiteX28" fmla="*/ 359266 w 1882775"/>
                <a:gd name="connsiteY28" fmla="*/ 1726174 h 1755543"/>
                <a:gd name="connsiteX29" fmla="*/ 287889 w 1882775"/>
                <a:gd name="connsiteY29" fmla="*/ 1737287 h 1755543"/>
                <a:gd name="connsiteX30" fmla="*/ 216511 w 1882775"/>
                <a:gd name="connsiteY30" fmla="*/ 1744431 h 1755543"/>
                <a:gd name="connsiteX31" fmla="*/ 145134 w 1882775"/>
                <a:gd name="connsiteY31" fmla="*/ 1750781 h 1755543"/>
                <a:gd name="connsiteX32" fmla="*/ 72964 w 1882775"/>
                <a:gd name="connsiteY32" fmla="*/ 1753956 h 1755543"/>
                <a:gd name="connsiteX33" fmla="*/ 0 w 1882775"/>
                <a:gd name="connsiteY33" fmla="*/ 1755543 h 1755543"/>
                <a:gd name="connsiteX34" fmla="*/ 0 w 1882775"/>
                <a:gd name="connsiteY34" fmla="*/ 418079 h 175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2775" h="1755543">
                  <a:moveTo>
                    <a:pt x="726555" y="0"/>
                  </a:moveTo>
                  <a:lnTo>
                    <a:pt x="1882775" y="667312"/>
                  </a:lnTo>
                  <a:lnTo>
                    <a:pt x="1846293" y="730018"/>
                  </a:lnTo>
                  <a:lnTo>
                    <a:pt x="1806639" y="790343"/>
                  </a:lnTo>
                  <a:lnTo>
                    <a:pt x="1765399" y="849874"/>
                  </a:lnTo>
                  <a:lnTo>
                    <a:pt x="1722573" y="907818"/>
                  </a:lnTo>
                  <a:lnTo>
                    <a:pt x="1678160" y="964174"/>
                  </a:lnTo>
                  <a:lnTo>
                    <a:pt x="1631368" y="1018149"/>
                  </a:lnTo>
                  <a:lnTo>
                    <a:pt x="1583784" y="1071331"/>
                  </a:lnTo>
                  <a:lnTo>
                    <a:pt x="1533819" y="1121337"/>
                  </a:lnTo>
                  <a:lnTo>
                    <a:pt x="1483855" y="1171343"/>
                  </a:lnTo>
                  <a:lnTo>
                    <a:pt x="1429926" y="1218968"/>
                  </a:lnTo>
                  <a:lnTo>
                    <a:pt x="1376789" y="1265006"/>
                  </a:lnTo>
                  <a:lnTo>
                    <a:pt x="1322067" y="1307074"/>
                  </a:lnTo>
                  <a:lnTo>
                    <a:pt x="1264172" y="1349937"/>
                  </a:lnTo>
                  <a:lnTo>
                    <a:pt x="1206277" y="1389624"/>
                  </a:lnTo>
                  <a:lnTo>
                    <a:pt x="1148382" y="1427724"/>
                  </a:lnTo>
                  <a:lnTo>
                    <a:pt x="1087315" y="1464237"/>
                  </a:lnTo>
                  <a:lnTo>
                    <a:pt x="1027040" y="1497574"/>
                  </a:lnTo>
                  <a:lnTo>
                    <a:pt x="962801" y="1531706"/>
                  </a:lnTo>
                  <a:lnTo>
                    <a:pt x="900147" y="1560281"/>
                  </a:lnTo>
                  <a:lnTo>
                    <a:pt x="835115" y="1589649"/>
                  </a:lnTo>
                  <a:lnTo>
                    <a:pt x="769289" y="1615049"/>
                  </a:lnTo>
                  <a:lnTo>
                    <a:pt x="701877" y="1639656"/>
                  </a:lnTo>
                  <a:lnTo>
                    <a:pt x="635258" y="1661087"/>
                  </a:lnTo>
                  <a:lnTo>
                    <a:pt x="568640" y="1680931"/>
                  </a:lnTo>
                  <a:lnTo>
                    <a:pt x="498055" y="1697599"/>
                  </a:lnTo>
                  <a:lnTo>
                    <a:pt x="429850" y="1712681"/>
                  </a:lnTo>
                  <a:lnTo>
                    <a:pt x="359266" y="1726174"/>
                  </a:lnTo>
                  <a:lnTo>
                    <a:pt x="287889" y="1737287"/>
                  </a:lnTo>
                  <a:lnTo>
                    <a:pt x="216511" y="1744431"/>
                  </a:lnTo>
                  <a:lnTo>
                    <a:pt x="145134" y="1750781"/>
                  </a:lnTo>
                  <a:lnTo>
                    <a:pt x="72964" y="1753956"/>
                  </a:lnTo>
                  <a:lnTo>
                    <a:pt x="0" y="1755543"/>
                  </a:lnTo>
                  <a:lnTo>
                    <a:pt x="0" y="418079"/>
                  </a:lnTo>
                  <a:close/>
                </a:path>
              </a:pathLst>
            </a:custGeom>
            <a:solidFill>
              <a:srgbClr val="5DC3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 dirty="0"/>
            </a:p>
          </p:txBody>
        </p:sp>
        <p:sp>
          <p:nvSpPr>
            <p:cNvPr id="15" name="Freeform 31"/>
            <p:cNvSpPr>
              <a:spLocks/>
            </p:cNvSpPr>
            <p:nvPr/>
          </p:nvSpPr>
          <p:spPr bwMode="auto">
            <a:xfrm>
              <a:off x="898820" y="3384550"/>
              <a:ext cx="1245310" cy="1077514"/>
            </a:xfrm>
            <a:custGeom>
              <a:avLst/>
              <a:gdLst>
                <a:gd name="connsiteX0" fmla="*/ 1157792 w 1882775"/>
                <a:gd name="connsiteY0" fmla="*/ 0 h 1756451"/>
                <a:gd name="connsiteX1" fmla="*/ 1882775 w 1882775"/>
                <a:gd name="connsiteY1" fmla="*/ 418569 h 1756451"/>
                <a:gd name="connsiteX2" fmla="*/ 1882775 w 1882775"/>
                <a:gd name="connsiteY2" fmla="*/ 1756451 h 1756451"/>
                <a:gd name="connsiteX3" fmla="*/ 1810605 w 1882775"/>
                <a:gd name="connsiteY3" fmla="*/ 1754864 h 1756451"/>
                <a:gd name="connsiteX4" fmla="*/ 1737641 w 1882775"/>
                <a:gd name="connsiteY4" fmla="*/ 1751689 h 1756451"/>
                <a:gd name="connsiteX5" fmla="*/ 1666264 w 1882775"/>
                <a:gd name="connsiteY5" fmla="*/ 1745339 h 1756451"/>
                <a:gd name="connsiteX6" fmla="*/ 1594887 w 1882775"/>
                <a:gd name="connsiteY6" fmla="*/ 1738195 h 1756451"/>
                <a:gd name="connsiteX7" fmla="*/ 1524302 w 1882775"/>
                <a:gd name="connsiteY7" fmla="*/ 1727082 h 1756451"/>
                <a:gd name="connsiteX8" fmla="*/ 1454511 w 1882775"/>
                <a:gd name="connsiteY8" fmla="*/ 1713589 h 1756451"/>
                <a:gd name="connsiteX9" fmla="*/ 1384720 w 1882775"/>
                <a:gd name="connsiteY9" fmla="*/ 1698507 h 1756451"/>
                <a:gd name="connsiteX10" fmla="*/ 1315722 w 1882775"/>
                <a:gd name="connsiteY10" fmla="*/ 1681839 h 1756451"/>
                <a:gd name="connsiteX11" fmla="*/ 1247517 w 1882775"/>
                <a:gd name="connsiteY11" fmla="*/ 1661995 h 1756451"/>
                <a:gd name="connsiteX12" fmla="*/ 1180898 w 1882775"/>
                <a:gd name="connsiteY12" fmla="*/ 1640564 h 1756451"/>
                <a:gd name="connsiteX13" fmla="*/ 1113486 w 1882775"/>
                <a:gd name="connsiteY13" fmla="*/ 1615957 h 1756451"/>
                <a:gd name="connsiteX14" fmla="*/ 1047661 w 1882775"/>
                <a:gd name="connsiteY14" fmla="*/ 1590557 h 1756451"/>
                <a:gd name="connsiteX15" fmla="*/ 984214 w 1882775"/>
                <a:gd name="connsiteY15" fmla="*/ 1561189 h 1756451"/>
                <a:gd name="connsiteX16" fmla="*/ 919974 w 1882775"/>
                <a:gd name="connsiteY16" fmla="*/ 1532614 h 1756451"/>
                <a:gd name="connsiteX17" fmla="*/ 857321 w 1882775"/>
                <a:gd name="connsiteY17" fmla="*/ 1498482 h 1756451"/>
                <a:gd name="connsiteX18" fmla="*/ 795461 w 1882775"/>
                <a:gd name="connsiteY18" fmla="*/ 1465145 h 1756451"/>
                <a:gd name="connsiteX19" fmla="*/ 735980 w 1882775"/>
                <a:gd name="connsiteY19" fmla="*/ 1428632 h 1756451"/>
                <a:gd name="connsiteX20" fmla="*/ 676499 w 1882775"/>
                <a:gd name="connsiteY20" fmla="*/ 1390532 h 1756451"/>
                <a:gd name="connsiteX21" fmla="*/ 618604 w 1882775"/>
                <a:gd name="connsiteY21" fmla="*/ 1350845 h 1756451"/>
                <a:gd name="connsiteX22" fmla="*/ 562295 w 1882775"/>
                <a:gd name="connsiteY22" fmla="*/ 1307982 h 1756451"/>
                <a:gd name="connsiteX23" fmla="*/ 505986 w 1882775"/>
                <a:gd name="connsiteY23" fmla="*/ 1265914 h 1756451"/>
                <a:gd name="connsiteX24" fmla="*/ 452850 w 1882775"/>
                <a:gd name="connsiteY24" fmla="*/ 1219876 h 1756451"/>
                <a:gd name="connsiteX25" fmla="*/ 398920 w 1882775"/>
                <a:gd name="connsiteY25" fmla="*/ 1172251 h 1756451"/>
                <a:gd name="connsiteX26" fmla="*/ 348956 w 1882775"/>
                <a:gd name="connsiteY26" fmla="*/ 1122245 h 1756451"/>
                <a:gd name="connsiteX27" fmla="*/ 298992 w 1882775"/>
                <a:gd name="connsiteY27" fmla="*/ 1072239 h 1756451"/>
                <a:gd name="connsiteX28" fmla="*/ 251407 w 1882775"/>
                <a:gd name="connsiteY28" fmla="*/ 1019057 h 1756451"/>
                <a:gd name="connsiteX29" fmla="*/ 206201 w 1882775"/>
                <a:gd name="connsiteY29" fmla="*/ 965082 h 1756451"/>
                <a:gd name="connsiteX30" fmla="*/ 160203 w 1882775"/>
                <a:gd name="connsiteY30" fmla="*/ 908726 h 1756451"/>
                <a:gd name="connsiteX31" fmla="*/ 117376 w 1882775"/>
                <a:gd name="connsiteY31" fmla="*/ 850782 h 1756451"/>
                <a:gd name="connsiteX32" fmla="*/ 76136 w 1882775"/>
                <a:gd name="connsiteY32" fmla="*/ 791251 h 1756451"/>
                <a:gd name="connsiteX33" fmla="*/ 36482 w 1882775"/>
                <a:gd name="connsiteY33" fmla="*/ 730926 h 1756451"/>
                <a:gd name="connsiteX34" fmla="*/ 0 w 1882775"/>
                <a:gd name="connsiteY34" fmla="*/ 668220 h 17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2775" h="1756451">
                  <a:moveTo>
                    <a:pt x="1157792" y="0"/>
                  </a:moveTo>
                  <a:lnTo>
                    <a:pt x="1882775" y="418569"/>
                  </a:lnTo>
                  <a:lnTo>
                    <a:pt x="1882775" y="1756451"/>
                  </a:lnTo>
                  <a:lnTo>
                    <a:pt x="1810605" y="1754864"/>
                  </a:lnTo>
                  <a:lnTo>
                    <a:pt x="1737641" y="1751689"/>
                  </a:lnTo>
                  <a:lnTo>
                    <a:pt x="1666264" y="1745339"/>
                  </a:lnTo>
                  <a:lnTo>
                    <a:pt x="1594887" y="1738195"/>
                  </a:lnTo>
                  <a:lnTo>
                    <a:pt x="1524302" y="1727082"/>
                  </a:lnTo>
                  <a:lnTo>
                    <a:pt x="1454511" y="1713589"/>
                  </a:lnTo>
                  <a:lnTo>
                    <a:pt x="1384720" y="1698507"/>
                  </a:lnTo>
                  <a:lnTo>
                    <a:pt x="1315722" y="1681839"/>
                  </a:lnTo>
                  <a:lnTo>
                    <a:pt x="1247517" y="1661995"/>
                  </a:lnTo>
                  <a:lnTo>
                    <a:pt x="1180898" y="1640564"/>
                  </a:lnTo>
                  <a:lnTo>
                    <a:pt x="1113486" y="1615957"/>
                  </a:lnTo>
                  <a:lnTo>
                    <a:pt x="1047661" y="1590557"/>
                  </a:lnTo>
                  <a:lnTo>
                    <a:pt x="984214" y="1561189"/>
                  </a:lnTo>
                  <a:lnTo>
                    <a:pt x="919974" y="1532614"/>
                  </a:lnTo>
                  <a:lnTo>
                    <a:pt x="857321" y="1498482"/>
                  </a:lnTo>
                  <a:lnTo>
                    <a:pt x="795461" y="1465145"/>
                  </a:lnTo>
                  <a:lnTo>
                    <a:pt x="735980" y="1428632"/>
                  </a:lnTo>
                  <a:lnTo>
                    <a:pt x="676499" y="1390532"/>
                  </a:lnTo>
                  <a:lnTo>
                    <a:pt x="618604" y="1350845"/>
                  </a:lnTo>
                  <a:lnTo>
                    <a:pt x="562295" y="1307982"/>
                  </a:lnTo>
                  <a:lnTo>
                    <a:pt x="505986" y="1265914"/>
                  </a:lnTo>
                  <a:lnTo>
                    <a:pt x="452850" y="1219876"/>
                  </a:lnTo>
                  <a:lnTo>
                    <a:pt x="398920" y="1172251"/>
                  </a:lnTo>
                  <a:lnTo>
                    <a:pt x="348956" y="1122245"/>
                  </a:lnTo>
                  <a:lnTo>
                    <a:pt x="298992" y="1072239"/>
                  </a:lnTo>
                  <a:lnTo>
                    <a:pt x="251407" y="1019057"/>
                  </a:lnTo>
                  <a:lnTo>
                    <a:pt x="206201" y="965082"/>
                  </a:lnTo>
                  <a:lnTo>
                    <a:pt x="160203" y="908726"/>
                  </a:lnTo>
                  <a:lnTo>
                    <a:pt x="117376" y="850782"/>
                  </a:lnTo>
                  <a:lnTo>
                    <a:pt x="76136" y="791251"/>
                  </a:lnTo>
                  <a:lnTo>
                    <a:pt x="36482" y="730926"/>
                  </a:lnTo>
                  <a:lnTo>
                    <a:pt x="0" y="668220"/>
                  </a:lnTo>
                  <a:close/>
                </a:path>
              </a:pathLst>
            </a:custGeom>
            <a:solidFill>
              <a:srgbClr val="5FABD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 dirty="0"/>
            </a:p>
          </p:txBody>
        </p:sp>
        <p:sp>
          <p:nvSpPr>
            <p:cNvPr id="16" name="Freeform 32"/>
            <p:cNvSpPr>
              <a:spLocks/>
            </p:cNvSpPr>
            <p:nvPr/>
          </p:nvSpPr>
          <p:spPr bwMode="auto">
            <a:xfrm>
              <a:off x="683568" y="2425703"/>
              <a:ext cx="959141" cy="1334201"/>
            </a:xfrm>
            <a:custGeom>
              <a:avLst/>
              <a:gdLst>
                <a:gd name="connsiteX0" fmla="*/ 291306 w 1450117"/>
                <a:gd name="connsiteY0" fmla="*/ 0 h 2174875"/>
                <a:gd name="connsiteX1" fmla="*/ 1448906 w 1450117"/>
                <a:gd name="connsiteY1" fmla="*/ 667265 h 2174875"/>
                <a:gd name="connsiteX2" fmla="*/ 1450117 w 1450117"/>
                <a:gd name="connsiteY2" fmla="*/ 1505937 h 2174875"/>
                <a:gd name="connsiteX3" fmla="*/ 291306 w 1450117"/>
                <a:gd name="connsiteY3" fmla="*/ 2174875 h 2174875"/>
                <a:gd name="connsiteX4" fmla="*/ 256381 w 1450117"/>
                <a:gd name="connsiteY4" fmla="*/ 2112169 h 2174875"/>
                <a:gd name="connsiteX5" fmla="*/ 224631 w 1450117"/>
                <a:gd name="connsiteY5" fmla="*/ 2047081 h 2174875"/>
                <a:gd name="connsiteX6" fmla="*/ 192088 w 1450117"/>
                <a:gd name="connsiteY6" fmla="*/ 1982788 h 2174875"/>
                <a:gd name="connsiteX7" fmla="*/ 165100 w 1450117"/>
                <a:gd name="connsiteY7" fmla="*/ 1916113 h 2174875"/>
                <a:gd name="connsiteX8" fmla="*/ 137319 w 1450117"/>
                <a:gd name="connsiteY8" fmla="*/ 1850231 h 2174875"/>
                <a:gd name="connsiteX9" fmla="*/ 114300 w 1450117"/>
                <a:gd name="connsiteY9" fmla="*/ 1781969 h 2174875"/>
                <a:gd name="connsiteX10" fmla="*/ 92869 w 1450117"/>
                <a:gd name="connsiteY10" fmla="*/ 1714500 h 2174875"/>
                <a:gd name="connsiteX11" fmla="*/ 73819 w 1450117"/>
                <a:gd name="connsiteY11" fmla="*/ 1646238 h 2174875"/>
                <a:gd name="connsiteX12" fmla="*/ 56356 w 1450117"/>
                <a:gd name="connsiteY12" fmla="*/ 1577181 h 2174875"/>
                <a:gd name="connsiteX13" fmla="*/ 41275 w 1450117"/>
                <a:gd name="connsiteY13" fmla="*/ 1507331 h 2174875"/>
                <a:gd name="connsiteX14" fmla="*/ 29369 w 1450117"/>
                <a:gd name="connsiteY14" fmla="*/ 1439069 h 2174875"/>
                <a:gd name="connsiteX15" fmla="*/ 18256 w 1450117"/>
                <a:gd name="connsiteY15" fmla="*/ 1368425 h 2174875"/>
                <a:gd name="connsiteX16" fmla="*/ 11113 w 1450117"/>
                <a:gd name="connsiteY16" fmla="*/ 1298575 h 2174875"/>
                <a:gd name="connsiteX17" fmla="*/ 4763 w 1450117"/>
                <a:gd name="connsiteY17" fmla="*/ 1228725 h 2174875"/>
                <a:gd name="connsiteX18" fmla="*/ 1588 w 1450117"/>
                <a:gd name="connsiteY18" fmla="*/ 1158081 h 2174875"/>
                <a:gd name="connsiteX19" fmla="*/ 0 w 1450117"/>
                <a:gd name="connsiteY19" fmla="*/ 1086644 h 2174875"/>
                <a:gd name="connsiteX20" fmla="*/ 1588 w 1450117"/>
                <a:gd name="connsiteY20" fmla="*/ 1016794 h 2174875"/>
                <a:gd name="connsiteX21" fmla="*/ 4763 w 1450117"/>
                <a:gd name="connsiteY21" fmla="*/ 946150 h 2174875"/>
                <a:gd name="connsiteX22" fmla="*/ 11113 w 1450117"/>
                <a:gd name="connsiteY22" fmla="*/ 876300 h 2174875"/>
                <a:gd name="connsiteX23" fmla="*/ 18256 w 1450117"/>
                <a:gd name="connsiteY23" fmla="*/ 806450 h 2174875"/>
                <a:gd name="connsiteX24" fmla="*/ 29369 w 1450117"/>
                <a:gd name="connsiteY24" fmla="*/ 735806 h 2174875"/>
                <a:gd name="connsiteX25" fmla="*/ 41275 w 1450117"/>
                <a:gd name="connsiteY25" fmla="*/ 667544 h 2174875"/>
                <a:gd name="connsiteX26" fmla="*/ 56356 w 1450117"/>
                <a:gd name="connsiteY26" fmla="*/ 597694 h 2174875"/>
                <a:gd name="connsiteX27" fmla="*/ 73819 w 1450117"/>
                <a:gd name="connsiteY27" fmla="*/ 528638 h 2174875"/>
                <a:gd name="connsiteX28" fmla="*/ 92869 w 1450117"/>
                <a:gd name="connsiteY28" fmla="*/ 460375 h 2174875"/>
                <a:gd name="connsiteX29" fmla="*/ 114300 w 1450117"/>
                <a:gd name="connsiteY29" fmla="*/ 392906 h 2174875"/>
                <a:gd name="connsiteX30" fmla="*/ 137319 w 1450117"/>
                <a:gd name="connsiteY30" fmla="*/ 324644 h 2174875"/>
                <a:gd name="connsiteX31" fmla="*/ 165100 w 1450117"/>
                <a:gd name="connsiteY31" fmla="*/ 258763 h 2174875"/>
                <a:gd name="connsiteX32" fmla="*/ 192088 w 1450117"/>
                <a:gd name="connsiteY32" fmla="*/ 192088 h 2174875"/>
                <a:gd name="connsiteX33" fmla="*/ 224631 w 1450117"/>
                <a:gd name="connsiteY33" fmla="*/ 127794 h 2174875"/>
                <a:gd name="connsiteX34" fmla="*/ 256381 w 1450117"/>
                <a:gd name="connsiteY34" fmla="*/ 62706 h 217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50117" h="2174875">
                  <a:moveTo>
                    <a:pt x="291306" y="0"/>
                  </a:moveTo>
                  <a:lnTo>
                    <a:pt x="1448906" y="667265"/>
                  </a:lnTo>
                  <a:lnTo>
                    <a:pt x="1450117" y="1505937"/>
                  </a:lnTo>
                  <a:lnTo>
                    <a:pt x="291306" y="2174875"/>
                  </a:lnTo>
                  <a:lnTo>
                    <a:pt x="256381" y="2112169"/>
                  </a:lnTo>
                  <a:lnTo>
                    <a:pt x="224631" y="2047081"/>
                  </a:lnTo>
                  <a:lnTo>
                    <a:pt x="192088" y="1982788"/>
                  </a:lnTo>
                  <a:lnTo>
                    <a:pt x="165100" y="1916113"/>
                  </a:lnTo>
                  <a:lnTo>
                    <a:pt x="137319" y="1850231"/>
                  </a:lnTo>
                  <a:lnTo>
                    <a:pt x="114300" y="1781969"/>
                  </a:lnTo>
                  <a:lnTo>
                    <a:pt x="92869" y="1714500"/>
                  </a:lnTo>
                  <a:lnTo>
                    <a:pt x="73819" y="1646238"/>
                  </a:lnTo>
                  <a:lnTo>
                    <a:pt x="56356" y="1577181"/>
                  </a:lnTo>
                  <a:lnTo>
                    <a:pt x="41275" y="1507331"/>
                  </a:lnTo>
                  <a:lnTo>
                    <a:pt x="29369" y="1439069"/>
                  </a:lnTo>
                  <a:lnTo>
                    <a:pt x="18256" y="1368425"/>
                  </a:lnTo>
                  <a:lnTo>
                    <a:pt x="11113" y="1298575"/>
                  </a:lnTo>
                  <a:lnTo>
                    <a:pt x="4763" y="1228725"/>
                  </a:lnTo>
                  <a:lnTo>
                    <a:pt x="1588" y="1158081"/>
                  </a:lnTo>
                  <a:lnTo>
                    <a:pt x="0" y="1086644"/>
                  </a:lnTo>
                  <a:lnTo>
                    <a:pt x="1588" y="1016794"/>
                  </a:lnTo>
                  <a:lnTo>
                    <a:pt x="4763" y="946150"/>
                  </a:lnTo>
                  <a:lnTo>
                    <a:pt x="11113" y="876300"/>
                  </a:lnTo>
                  <a:lnTo>
                    <a:pt x="18256" y="806450"/>
                  </a:lnTo>
                  <a:lnTo>
                    <a:pt x="29369" y="735806"/>
                  </a:lnTo>
                  <a:lnTo>
                    <a:pt x="41275" y="667544"/>
                  </a:lnTo>
                  <a:lnTo>
                    <a:pt x="56356" y="597694"/>
                  </a:lnTo>
                  <a:lnTo>
                    <a:pt x="73819" y="528638"/>
                  </a:lnTo>
                  <a:lnTo>
                    <a:pt x="92869" y="460375"/>
                  </a:lnTo>
                  <a:lnTo>
                    <a:pt x="114300" y="392906"/>
                  </a:lnTo>
                  <a:lnTo>
                    <a:pt x="137319" y="324644"/>
                  </a:lnTo>
                  <a:lnTo>
                    <a:pt x="165100" y="258763"/>
                  </a:lnTo>
                  <a:lnTo>
                    <a:pt x="192088" y="192088"/>
                  </a:lnTo>
                  <a:lnTo>
                    <a:pt x="224631" y="127794"/>
                  </a:lnTo>
                  <a:lnTo>
                    <a:pt x="256381" y="62706"/>
                  </a:lnTo>
                  <a:close/>
                </a:path>
              </a:pathLst>
            </a:custGeom>
            <a:solidFill>
              <a:srgbClr val="AAB5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 dirty="0"/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898820" y="1723543"/>
              <a:ext cx="1245310" cy="1076454"/>
            </a:xfrm>
            <a:custGeom>
              <a:avLst/>
              <a:gdLst>
                <a:gd name="connsiteX0" fmla="*/ 1810605 w 1882775"/>
                <a:gd name="connsiteY0" fmla="*/ 0 h 1754722"/>
                <a:gd name="connsiteX1" fmla="*/ 1882775 w 1882775"/>
                <a:gd name="connsiteY1" fmla="*/ 0 h 1754722"/>
                <a:gd name="connsiteX2" fmla="*/ 1882775 w 1882775"/>
                <a:gd name="connsiteY2" fmla="*/ 1337304 h 1754722"/>
                <a:gd name="connsiteX3" fmla="*/ 1155858 w 1882775"/>
                <a:gd name="connsiteY3" fmla="*/ 1754722 h 1754722"/>
                <a:gd name="connsiteX4" fmla="*/ 0 w 1882775"/>
                <a:gd name="connsiteY4" fmla="*/ 1086644 h 1754722"/>
                <a:gd name="connsiteX5" fmla="*/ 36482 w 1882775"/>
                <a:gd name="connsiteY5" fmla="*/ 1025525 h 1754722"/>
                <a:gd name="connsiteX6" fmla="*/ 76136 w 1882775"/>
                <a:gd name="connsiteY6" fmla="*/ 965200 h 1754722"/>
                <a:gd name="connsiteX7" fmla="*/ 117376 w 1882775"/>
                <a:gd name="connsiteY7" fmla="*/ 905669 h 1754722"/>
                <a:gd name="connsiteX8" fmla="*/ 160203 w 1882775"/>
                <a:gd name="connsiteY8" fmla="*/ 847725 h 1754722"/>
                <a:gd name="connsiteX9" fmla="*/ 206201 w 1882775"/>
                <a:gd name="connsiteY9" fmla="*/ 791369 h 1754722"/>
                <a:gd name="connsiteX10" fmla="*/ 251407 w 1882775"/>
                <a:gd name="connsiteY10" fmla="*/ 737394 h 1754722"/>
                <a:gd name="connsiteX11" fmla="*/ 298992 w 1882775"/>
                <a:gd name="connsiteY11" fmla="*/ 684213 h 1754722"/>
                <a:gd name="connsiteX12" fmla="*/ 348956 w 1882775"/>
                <a:gd name="connsiteY12" fmla="*/ 634206 h 1754722"/>
                <a:gd name="connsiteX13" fmla="*/ 398920 w 1882775"/>
                <a:gd name="connsiteY13" fmla="*/ 584200 h 1754722"/>
                <a:gd name="connsiteX14" fmla="*/ 452850 w 1882775"/>
                <a:gd name="connsiteY14" fmla="*/ 536575 h 1754722"/>
                <a:gd name="connsiteX15" fmla="*/ 505986 w 1882775"/>
                <a:gd name="connsiteY15" fmla="*/ 490538 h 1754722"/>
                <a:gd name="connsiteX16" fmla="*/ 562295 w 1882775"/>
                <a:gd name="connsiteY16" fmla="*/ 446881 h 1754722"/>
                <a:gd name="connsiteX17" fmla="*/ 618604 w 1882775"/>
                <a:gd name="connsiteY17" fmla="*/ 405606 h 1754722"/>
                <a:gd name="connsiteX18" fmla="*/ 676499 w 1882775"/>
                <a:gd name="connsiteY18" fmla="*/ 365919 h 1754722"/>
                <a:gd name="connsiteX19" fmla="*/ 735980 w 1882775"/>
                <a:gd name="connsiteY19" fmla="*/ 327819 h 1754722"/>
                <a:gd name="connsiteX20" fmla="*/ 795461 w 1882775"/>
                <a:gd name="connsiteY20" fmla="*/ 291306 h 1754722"/>
                <a:gd name="connsiteX21" fmla="*/ 857321 w 1882775"/>
                <a:gd name="connsiteY21" fmla="*/ 256381 h 1754722"/>
                <a:gd name="connsiteX22" fmla="*/ 919974 w 1882775"/>
                <a:gd name="connsiteY22" fmla="*/ 223838 h 1754722"/>
                <a:gd name="connsiteX23" fmla="*/ 984214 w 1882775"/>
                <a:gd name="connsiteY23" fmla="*/ 193675 h 1754722"/>
                <a:gd name="connsiteX24" fmla="*/ 1047661 w 1882775"/>
                <a:gd name="connsiteY24" fmla="*/ 165894 h 1754722"/>
                <a:gd name="connsiteX25" fmla="*/ 1113486 w 1882775"/>
                <a:gd name="connsiteY25" fmla="*/ 140494 h 1754722"/>
                <a:gd name="connsiteX26" fmla="*/ 1180898 w 1882775"/>
                <a:gd name="connsiteY26" fmla="*/ 115888 h 1754722"/>
                <a:gd name="connsiteX27" fmla="*/ 1247517 w 1882775"/>
                <a:gd name="connsiteY27" fmla="*/ 94456 h 1754722"/>
                <a:gd name="connsiteX28" fmla="*/ 1315722 w 1882775"/>
                <a:gd name="connsiteY28" fmla="*/ 74613 h 1754722"/>
                <a:gd name="connsiteX29" fmla="*/ 1384720 w 1882775"/>
                <a:gd name="connsiteY29" fmla="*/ 57944 h 1754722"/>
                <a:gd name="connsiteX30" fmla="*/ 1454511 w 1882775"/>
                <a:gd name="connsiteY30" fmla="*/ 42863 h 1754722"/>
                <a:gd name="connsiteX31" fmla="*/ 1524302 w 1882775"/>
                <a:gd name="connsiteY31" fmla="*/ 29369 h 1754722"/>
                <a:gd name="connsiteX32" fmla="*/ 1594887 w 1882775"/>
                <a:gd name="connsiteY32" fmla="*/ 18256 h 1754722"/>
                <a:gd name="connsiteX33" fmla="*/ 1666264 w 1882775"/>
                <a:gd name="connsiteY33" fmla="*/ 11113 h 1754722"/>
                <a:gd name="connsiteX34" fmla="*/ 1737641 w 1882775"/>
                <a:gd name="connsiteY34" fmla="*/ 4763 h 17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2775" h="1754722">
                  <a:moveTo>
                    <a:pt x="1810605" y="0"/>
                  </a:moveTo>
                  <a:lnTo>
                    <a:pt x="1882775" y="0"/>
                  </a:lnTo>
                  <a:lnTo>
                    <a:pt x="1882775" y="1337304"/>
                  </a:lnTo>
                  <a:lnTo>
                    <a:pt x="1155858" y="1754722"/>
                  </a:lnTo>
                  <a:lnTo>
                    <a:pt x="0" y="1086644"/>
                  </a:lnTo>
                  <a:lnTo>
                    <a:pt x="36482" y="1025525"/>
                  </a:lnTo>
                  <a:lnTo>
                    <a:pt x="76136" y="965200"/>
                  </a:lnTo>
                  <a:lnTo>
                    <a:pt x="117376" y="905669"/>
                  </a:lnTo>
                  <a:lnTo>
                    <a:pt x="160203" y="847725"/>
                  </a:lnTo>
                  <a:lnTo>
                    <a:pt x="206201" y="791369"/>
                  </a:lnTo>
                  <a:lnTo>
                    <a:pt x="251407" y="737394"/>
                  </a:lnTo>
                  <a:lnTo>
                    <a:pt x="298992" y="684213"/>
                  </a:lnTo>
                  <a:lnTo>
                    <a:pt x="348956" y="634206"/>
                  </a:lnTo>
                  <a:lnTo>
                    <a:pt x="398920" y="584200"/>
                  </a:lnTo>
                  <a:lnTo>
                    <a:pt x="452850" y="536575"/>
                  </a:lnTo>
                  <a:lnTo>
                    <a:pt x="505986" y="490538"/>
                  </a:lnTo>
                  <a:lnTo>
                    <a:pt x="562295" y="446881"/>
                  </a:lnTo>
                  <a:lnTo>
                    <a:pt x="618604" y="405606"/>
                  </a:lnTo>
                  <a:lnTo>
                    <a:pt x="676499" y="365919"/>
                  </a:lnTo>
                  <a:lnTo>
                    <a:pt x="735980" y="327819"/>
                  </a:lnTo>
                  <a:lnTo>
                    <a:pt x="795461" y="291306"/>
                  </a:lnTo>
                  <a:lnTo>
                    <a:pt x="857321" y="256381"/>
                  </a:lnTo>
                  <a:lnTo>
                    <a:pt x="919974" y="223838"/>
                  </a:lnTo>
                  <a:lnTo>
                    <a:pt x="984214" y="193675"/>
                  </a:lnTo>
                  <a:lnTo>
                    <a:pt x="1047661" y="165894"/>
                  </a:lnTo>
                  <a:lnTo>
                    <a:pt x="1113486" y="140494"/>
                  </a:lnTo>
                  <a:lnTo>
                    <a:pt x="1180898" y="115888"/>
                  </a:lnTo>
                  <a:lnTo>
                    <a:pt x="1247517" y="94456"/>
                  </a:lnTo>
                  <a:lnTo>
                    <a:pt x="1315722" y="74613"/>
                  </a:lnTo>
                  <a:lnTo>
                    <a:pt x="1384720" y="57944"/>
                  </a:lnTo>
                  <a:lnTo>
                    <a:pt x="1454511" y="42863"/>
                  </a:lnTo>
                  <a:lnTo>
                    <a:pt x="1524302" y="29369"/>
                  </a:lnTo>
                  <a:lnTo>
                    <a:pt x="1594887" y="18256"/>
                  </a:lnTo>
                  <a:lnTo>
                    <a:pt x="1666264" y="11113"/>
                  </a:lnTo>
                  <a:lnTo>
                    <a:pt x="1737641" y="4763"/>
                  </a:lnTo>
                  <a:close/>
                </a:path>
              </a:pathLst>
            </a:custGeom>
            <a:solidFill>
              <a:srgbClr val="A47BB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 dirty="0"/>
            </a:p>
          </p:txBody>
        </p:sp>
        <p:sp>
          <p:nvSpPr>
            <p:cNvPr id="18" name="Oval 34"/>
            <p:cNvSpPr/>
            <p:nvPr/>
          </p:nvSpPr>
          <p:spPr>
            <a:xfrm>
              <a:off x="3071108" y="2226109"/>
              <a:ext cx="226043" cy="209652"/>
            </a:xfrm>
            <a:prstGeom prst="ellipse">
              <a:avLst/>
            </a:prstGeom>
            <a:solidFill>
              <a:srgbClr val="AF2415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1</a:t>
              </a:r>
              <a:endParaRPr lang="en-US" sz="1600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19" name="Oval 35"/>
            <p:cNvSpPr/>
            <p:nvPr/>
          </p:nvSpPr>
          <p:spPr>
            <a:xfrm>
              <a:off x="3282625" y="3462984"/>
              <a:ext cx="226043" cy="209652"/>
            </a:xfrm>
            <a:prstGeom prst="ellipse">
              <a:avLst/>
            </a:prstGeom>
            <a:solidFill>
              <a:srgbClr val="B2920A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2</a:t>
              </a:r>
            </a:p>
          </p:txBody>
        </p:sp>
        <p:sp>
          <p:nvSpPr>
            <p:cNvPr id="20" name="Oval 36"/>
            <p:cNvSpPr/>
            <p:nvPr/>
          </p:nvSpPr>
          <p:spPr>
            <a:xfrm>
              <a:off x="2246361" y="4194735"/>
              <a:ext cx="226043" cy="209652"/>
            </a:xfrm>
            <a:prstGeom prst="ellipse">
              <a:avLst/>
            </a:prstGeom>
            <a:solidFill>
              <a:srgbClr val="296D5E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3</a:t>
              </a:r>
            </a:p>
          </p:txBody>
        </p:sp>
        <p:sp>
          <p:nvSpPr>
            <p:cNvPr id="21" name="Oval 60"/>
            <p:cNvSpPr/>
            <p:nvPr/>
          </p:nvSpPr>
          <p:spPr>
            <a:xfrm>
              <a:off x="987583" y="3740842"/>
              <a:ext cx="226043" cy="209652"/>
            </a:xfrm>
            <a:prstGeom prst="ellipse">
              <a:avLst/>
            </a:prstGeom>
            <a:solidFill>
              <a:srgbClr val="216A9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4</a:t>
              </a:r>
              <a:endParaRPr lang="en-US" sz="1600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22" name="Oval 61"/>
            <p:cNvSpPr/>
            <p:nvPr/>
          </p:nvSpPr>
          <p:spPr>
            <a:xfrm>
              <a:off x="844700" y="2535328"/>
              <a:ext cx="226043" cy="2096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5</a:t>
              </a:r>
              <a:endParaRPr lang="en-US" sz="1600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23" name="Oval 62"/>
            <p:cNvSpPr/>
            <p:nvPr/>
          </p:nvSpPr>
          <p:spPr>
            <a:xfrm>
              <a:off x="1892510" y="1773149"/>
              <a:ext cx="226043" cy="209652"/>
            </a:xfrm>
            <a:prstGeom prst="ellipse">
              <a:avLst/>
            </a:prstGeom>
            <a:solidFill>
              <a:srgbClr val="6F477D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6</a:t>
              </a:r>
              <a:endParaRPr lang="en-US" sz="1600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3568" y="1940374"/>
              <a:ext cx="669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 Black" panose="020B0A04020102020204" pitchFamily="34" charset="0"/>
                </a:rPr>
                <a:t>XGB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90990" y="2735921"/>
              <a:ext cx="2147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 Black" panose="020B0A04020102020204" pitchFamily="34" charset="0"/>
                </a:rPr>
                <a:t>GradientBoosting</a:t>
              </a:r>
              <a:endParaRPr lang="en-US" sz="1600" b="1" dirty="0">
                <a:latin typeface="Arial Black" panose="020B0A040201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12752" y="1847463"/>
              <a:ext cx="2342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 Black" panose="020B0A04020102020204" pitchFamily="34" charset="0"/>
                </a:rPr>
                <a:t>LogisticRegression</a:t>
              </a:r>
              <a:endParaRPr lang="en-US" sz="1600" b="1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25804" y="3844985"/>
              <a:ext cx="1808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 Black" panose="020B0A04020102020204" pitchFamily="34" charset="0"/>
                </a:rPr>
                <a:t>RandomForest</a:t>
              </a:r>
              <a:endParaRPr lang="en-US" sz="1600" b="1" dirty="0">
                <a:latin typeface="Arial Black" panose="020B0A040201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75787" y="3540114"/>
              <a:ext cx="1266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 Black" panose="020B0A04020102020204" pitchFamily="34" charset="0"/>
                </a:rPr>
                <a:t>AdaBoost</a:t>
              </a:r>
              <a:endParaRPr lang="en-US" sz="1600" b="1" dirty="0"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6318" y="2735921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rial Black" panose="020B0A04020102020204" pitchFamily="34" charset="0"/>
                </a:rPr>
                <a:t>SVM</a:t>
              </a:r>
              <a:endParaRPr lang="en-US" sz="1600" b="1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637" y="1606764"/>
            <a:ext cx="7362825" cy="46672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453" y="4237851"/>
            <a:ext cx="78676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00047 L -0.08086 -0.00231 C -0.09844 -0.00347 -0.09388 -0.00509 -0.11055 -0.01203 C -0.11745 -0.01481 -0.12722 -0.01551 -0.13399 -0.01689 C -0.13763 -0.01736 -0.14102 -0.01851 -0.14466 -0.01921 C -0.1474 -0.02083 -0.15013 -0.02291 -0.15313 -0.02407 C -0.17188 -0.03125 -0.17214 -0.02801 -0.19336 -0.03125 C -0.20209 -0.0324 -0.21068 -0.03356 -0.21901 -0.03611 C -0.22175 -0.03703 -0.22461 -0.03796 -0.22748 -0.03865 C -0.23308 -0.03958 -0.23893 -0.04027 -0.24453 -0.04097 C -0.2487 -0.04259 -0.25287 -0.0449 -0.25729 -0.04583 C -0.26563 -0.04745 -0.27422 -0.04699 -0.28281 -0.04814 C -0.28633 -0.04861 -0.28985 -0.04976 -0.29336 -0.05069 C -0.31953 -0.04976 -0.34584 -0.05023 -0.37201 -0.04814 C -0.37578 -0.04791 -0.37878 -0.04351 -0.38255 -0.04328 L -0.43151 -0.04583 C -0.43529 -0.05023 -0.44232 -0.05972 -0.44844 -0.0625 C -0.46771 -0.07199 -0.44414 -0.05231 -0.47396 -0.07476 C -0.47617 -0.07638 -0.47839 -0.07754 -0.48034 -0.07963 C -0.4849 -0.08426 -0.48737 -0.09189 -0.4931 -0.09398 L -0.49948 -0.09629 C -0.50235 -0.09884 -0.50482 -0.10162 -0.50795 -0.10347 C -0.5099 -0.10486 -0.51224 -0.10509 -0.51433 -0.10601 C -0.52995 -0.11365 -0.51563 -0.10879 -0.53138 -0.11342 C -0.53555 -0.1125 -0.53985 -0.11203 -0.54401 -0.11088 C -0.54844 -0.10949 -0.55677 -0.10601 -0.55677 -0.10578 C -0.55899 -0.10439 -0.56081 -0.10254 -0.56315 -0.10115 C -0.56511 -0.10023 -0.56745 -0.09976 -0.56966 -0.09884 C -0.5711 -0.09814 -0.5724 -0.09722 -0.57383 -0.09629 L -0.58229 -0.09398 C -0.59011 -0.09537 -0.60625 -0.09282 -0.61211 -0.10347 C -0.61315 -0.10578 -0.61354 -0.10833 -0.6142 -0.11088 C -0.61354 -0.11643 -0.61589 -0.12407 -0.61211 -0.12777 C -0.60651 -0.1331 -0.5987 -0.11898 -0.59727 -0.11574 C -0.59688 -0.11481 -0.59727 -0.11412 -0.59727 -0.11342 L -0.59727 -0.11088 C -0.60209 -0.10879 -0.61524 -0.10486 -0.62058 -0.09884 C -0.6224 -0.09676 -0.62344 -0.09398 -0.62487 -0.09166 C -0.62409 -0.08912 -0.62474 -0.08541 -0.62266 -0.08426 C -0.62071 -0.0831 -0.61836 -0.08564 -0.61641 -0.0868 C -0.61341 -0.08819 -0.61068 -0.09004 -0.60768 -0.09166 C -0.60716 -0.09398 -0.60625 -0.09629 -0.60573 -0.09884 C -0.60482 -0.10208 -0.60586 -0.10648 -0.60352 -0.10833 C -0.6017 -0.10995 -0.59922 -0.10694 -0.59727 -0.10601 C -0.59857 -0.10347 -0.59896 -0.0993 -0.60143 -0.09884 C -0.62826 -0.09398 -0.61888 -0.09676 -0.62904 -0.10601 C -0.63099 -0.10763 -0.63334 -0.10926 -0.63542 -0.11088 C -0.63672 -0.11527 -0.6392 -0.12476 -0.6418 -0.12777 C -0.64336 -0.12963 -0.64597 -0.12916 -0.64818 -0.13009 C -0.65104 -0.12847 -0.65521 -0.12847 -0.65664 -0.12523 C -0.66081 -0.11574 -0.65209 -0.11481 -0.64818 -0.11342 C -0.64597 -0.10995 -0.64453 -0.10625 -0.6418 -0.10347 C -0.64011 -0.10208 -0.63607 -0.10347 -0.63542 -0.10115 C -0.63438 -0.09745 -0.63685 -0.09305 -0.6375 -0.08912 C -0.65456 -0.09004 -0.67162 -0.09027 -0.68854 -0.09166 C -0.69219 -0.09189 -0.69571 -0.09305 -0.69922 -0.09398 C -0.72656 -0.10162 -0.7013 -0.0956 -0.73099 -0.10601 C -0.73659 -0.1081 -0.74258 -0.10879 -0.74805 -0.11088 C -0.75742 -0.11435 -0.77565 -0.12291 -0.77565 -0.12291 C -0.77774 -0.12523 -0.77943 -0.12847 -0.78216 -0.13009 C -0.79831 -0.14097 -0.80274 -0.13981 -0.82018 -0.14444 C -0.82891 -0.14699 -0.83724 -0.14976 -0.84584 -0.15185 C -0.85078 -0.15301 -0.85573 -0.15347 -0.86068 -0.15439 L -0.89675 -0.16157 C -0.9017 -0.1625 -0.90664 -0.16296 -0.91159 -0.16388 C -0.91524 -0.16458 -0.91875 -0.16551 -0.92227 -0.1662 C -0.92656 -0.16713 -0.93073 -0.16782 -0.93503 -0.16875 C -0.93724 -0.17106 -0.9388 -0.1743 -0.94141 -0.17592 C -0.9431 -0.17708 -0.95977 -0.18055 -0.96055 -0.18078 L -0.97969 -0.18564 C -0.98542 -0.18703 -0.99089 -0.18958 -0.99662 -0.19051 C -1.00795 -0.19189 -1.0194 -0.19189 -1.03073 -0.19282 C -1.03998 -0.19421 -1.05404 -0.19606 -1.0625 -0.2 C -1.06576 -0.20162 -1.06784 -0.20555 -1.07097 -0.20717 C -1.07891 -0.2118 -1.08594 -0.2125 -1.0944 -0.21458 C -1.09714 -0.21527 -1.1 -0.2162 -1.10287 -0.21689 C -1.10951 -0.22222 -1.11107 -0.22384 -1.11992 -0.22662 C -1.12409 -0.22777 -1.12839 -0.22824 -1.13255 -0.22893 C -1.15443 -0.24398 -1.13334 -0.23078 -1.17305 -0.24606 L -1.18581 -0.25046 L -1.19206 -0.25324 L -1.1961 -0.25763 " pathEditMode="relative" rAng="0" ptsTypes="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805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-2.70833E-6 0.00024 C -0.02916 -0.00347 -0.05976 0.00093 -0.0875 -0.00972 C -0.09166 -0.01157 -0.09583 -0.01319 -0.09987 -0.01504 C -0.1108 -0.01875 -0.11341 -0.01921 -0.12278 -0.02222 C -0.15065 -0.04097 -0.12304 -0.02476 -0.15612 -0.0368 C -0.1888 -0.04907 -0.16471 -0.0456 -0.19974 -0.05416 C -0.21198 -0.05717 -0.22461 -0.05949 -0.23711 -0.06134 C -0.24974 -0.06342 -0.26211 -0.06435 -0.27474 -0.06643 L -0.28906 -0.06898 C -0.29479 -0.07152 -0.3 -0.075 -0.30573 -0.07615 C -0.31393 -0.07824 -0.32239 -0.07777 -0.33073 -0.0787 C -0.33685 -0.07939 -0.3431 -0.08032 -0.34935 -0.08125 L -0.37031 -0.08356 C -0.37643 -0.08611 -0.38268 -0.08888 -0.38906 -0.09097 C -0.39843 -0.09375 -0.42734 -0.09537 -0.43255 -0.09583 C -0.46093 -0.0949 -0.48945 -0.0956 -0.51784 -0.09328 C -0.52083 -0.09328 -0.52396 -0.0912 -0.52604 -0.08842 C -0.53255 -0.08032 -0.53893 -0.07176 -0.54258 -0.06134 L -0.54896 -0.04421 C -0.54987 -0.02939 -0.54948 -0.01481 -0.55091 -4.07407E-6 C -0.55208 0.00949 -0.55911 0.01274 -0.56341 0.01945 C -0.56562 0.02292 -0.56705 0.02662 -0.56966 0.02917 C -0.57135 0.03102 -0.57409 0.03056 -0.57604 0.03172 C -0.58086 0.03473 -0.58541 0.03889 -0.59049 0.04167 C -0.59622 0.04468 -0.61484 0.04607 -0.61758 0.04676 C -0.64245 0.04584 -0.66745 0.04561 -0.69245 0.04422 C -0.69531 0.04399 -0.69791 0.0426 -0.70065 0.04167 C -0.70703 0.03936 -0.71927 0.03426 -0.71927 0.03473 C -0.72995 0.02176 -0.7164 0.03658 -0.72981 0.02686 C -0.73151 0.0257 -0.73229 0.02338 -0.73385 0.02199 C -0.73802 0.01829 -0.74635 0.01227 -0.74635 0.0125 C -0.74713 0.00973 -0.74843 0.00764 -0.74843 0.00487 C -0.74843 -0.03495 -0.74974 -0.02268 -0.71523 -0.01713 C -0.7138 -0.01551 -0.71106 -0.01481 -0.71106 -0.0125 C -0.71106 0.01158 -0.7108 0.00949 -0.71927 0.01945 C -0.7207 0.0169 -0.72383 0.01505 -0.72343 0.01227 C -0.72304 0.0088 -0.71979 0.00672 -0.71731 0.00487 C -0.71354 0.00232 -0.70898 0.00116 -0.70468 -4.07407E-6 C -0.69349 -0.0037 -0.68372 -0.00347 -0.67161 -0.00509 C -0.66679 -0.00578 -0.66185 -0.00648 -0.65703 -0.0074 C -0.65416 -0.00902 -0.65026 -0.00926 -0.64883 -0.0125 C -0.64674 -0.01643 -0.65338 -0.02268 -0.65495 -0.02476 C -0.65638 -0.02777 -0.65677 -0.03217 -0.65911 -0.03449 C -0.66198 -0.03726 -0.66627 -0.0375 -0.66953 -0.03912 C -0.67174 -0.04051 -0.67356 -0.04259 -0.67578 -0.04421 C -0.68333 -0.04259 -0.69127 -0.04236 -0.69856 -0.03912 C -0.7013 -0.03796 -0.70312 -0.03495 -0.70468 -0.03194 C -0.7082 -0.02592 -0.7095 -0.01689 -0.71106 -0.00972 C -0.71185 0.00417 -0.7112 0.01806 -0.71328 0.03172 C -0.71354 0.03403 -0.71536 0.03658 -0.71731 0.03658 C -0.72786 0.03658 -0.73815 0.03357 -0.74843 0.03172 C -0.75156 0.02084 -0.75612 0.01181 -0.75052 -4.07407E-6 C -0.74883 -0.0037 -0.73685 -0.00648 -0.73385 -0.0074 C -0.72695 -0.00648 -0.71888 -0.00972 -0.71328 -0.00509 C -0.71041 -0.00254 -0.71653 0.00255 -0.71927 0.00487 C -0.72304 0.00764 -0.73177 0.00973 -0.73177 0.01019 L -0.8026 0.00232 C -0.80664 0.00209 -0.81106 0.00139 -0.81484 -4.07407E-6 C -0.85846 -0.01713 -0.80781 -0.00347 -0.85455 -0.01713 C -0.87721 -0.02384 -0.87877 -0.02222 -0.90442 -0.02476 C -0.91198 -0.02546 -0.92734 -0.02708 -0.92734 -0.02685 L -0.99179 -0.05416 C -0.99778 -0.05578 -1.00429 -0.05671 -1.01041 -0.05926 C -1.01484 -0.06088 -1.01862 -0.06435 -1.02278 -0.06643 C -1.03034 -0.07013 -1.03606 -0.07152 -1.04362 -0.07361 C -1.0457 -0.07615 -1.04726 -0.07963 -1.04974 -0.08125 C -1.05429 -0.08379 -1.06445 -0.08611 -1.06445 -0.08588 L -1.08515 -0.10092 C -1.09271 -0.10463 -1.10065 -0.10856 -1.10807 -0.11319 C -1.1125 -0.11574 -1.11601 -0.12013 -1.12044 -0.12291 C -1.1233 -0.12453 -1.12591 -0.12638 -1.12877 -0.12777 C -1.13086 -0.1287 -1.13515 -0.13032 -1.13515 -0.13009 L -1.18268 -0.15694 " pathEditMode="relative" rAng="0" ptsTypes="AAAAAAAAAAAAAAAAAAAAAAAAAAAAAAAAAAAAAAAAAAAAAAAAAAAAAAAAAAAAAAAAAAAAAAAAAA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41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L -0.00013 0.00023 C -0.00769 -0.00487 -0.01537 -0.00787 -0.02214 -0.01366 C -0.04336 -0.03056 -0.01263 -0.02061 -0.04232 -0.02662 C -0.04779 -0.03125 -0.053 -0.03612 -0.05873 -0.04005 C -0.06068 -0.04121 -0.07383 -0.04491 -0.07526 -0.04514 C -0.08073 -0.04862 -0.08607 -0.05255 -0.09167 -0.05579 C -0.09558 -0.05787 -0.10443 -0.0595 -0.10808 -0.06088 C -0.11446 -0.06343 -0.12032 -0.06644 -0.12644 -0.06875 C -0.13425 -0.08033 -0.12461 -0.06829 -0.14102 -0.07686 C -0.18138 -0.09769 -0.12891 -0.07894 -0.17214 -0.0926 C -0.20651 -0.12593 -0.16914 -0.0919 -0.18867 -0.10556 C -0.20638 -0.11875 -0.19662 -0.11482 -0.21589 -0.12686 C -0.21953 -0.12894 -0.22344 -0.12987 -0.22696 -0.13218 C -0.23255 -0.13542 -0.23789 -0.13959 -0.24336 -0.1426 C -0.25495 -0.14977 -0.27396 -0.15787 -0.2836 -0.16644 C -0.28841 -0.17107 -0.29336 -0.175 -0.29831 -0.17987 C -0.31615 -0.19838 -0.30547 -0.19676 -0.3349 -0.21135 C -0.3418 -0.21505 -0.34935 -0.21505 -0.35664 -0.2169 C -0.36029 -0.22014 -0.36341 -0.225 -0.36758 -0.22709 C -0.3724 -0.22963 -0.37748 -0.22871 -0.38216 -0.22963 C -0.38594 -0.23056 -0.38959 -0.23149 -0.39323 -0.23241 C -0.39571 -0.23426 -0.39792 -0.23635 -0.40052 -0.23774 C -0.41615 -0.24607 -0.44584 -0.2382 -0.45352 -0.23774 L -0.46263 -0.23519 C -0.46641 -0.23426 -0.47005 -0.23426 -0.4737 -0.23241 C -0.4763 -0.23149 -0.47839 -0.22848 -0.48086 -0.22709 C -0.48334 -0.2257 -0.48607 -0.2257 -0.48841 -0.22454 C -0.49141 -0.22292 -0.4944 -0.22084 -0.4974 -0.21922 C -0.5017 -0.21713 -0.50599 -0.21598 -0.51016 -0.21412 C -0.51198 -0.2132 -0.51367 -0.21158 -0.51563 -0.21135 C -0.52969 -0.20834 -0.55769 -0.20348 -0.55769 -0.20325 C -0.60899 -0.20533 -0.66003 -0.20533 -0.71146 -0.20857 C -0.71459 -0.20903 -0.71732 -0.21227 -0.72045 -0.21412 C -0.72461 -0.21598 -0.72891 -0.21737 -0.73321 -0.21922 C -0.73672 -0.22292 -0.74024 -0.22662 -0.7444 -0.22963 C -0.74584 -0.23102 -0.74792 -0.23102 -0.74974 -0.23241 C -0.75235 -0.2345 -0.75482 -0.2375 -0.75703 -0.24028 C -0.76081 -0.24537 -0.76341 -0.25232 -0.76797 -0.25602 C -0.78308 -0.26875 -0.77617 -0.26366 -0.78815 -0.27223 C -0.79805 -0.28635 -0.78464 -0.26852 -0.79714 -0.2801 C -0.80052 -0.28311 -0.80313 -0.28704 -0.80638 -0.29028 C -0.80808 -0.2926 -0.81016 -0.29375 -0.81172 -0.29584 C -0.81433 -0.29838 -0.81654 -0.30139 -0.81914 -0.30371 C -0.82709 -0.31042 -0.82839 -0.31065 -0.83555 -0.31412 C -0.84037 -0.31945 -0.84505 -0.325 -0.85013 -0.3301 C -0.85196 -0.33172 -0.85378 -0.3338 -0.85573 -0.33542 C -0.86055 -0.33912 -0.86576 -0.34144 -0.87045 -0.34607 C -0.87487 -0.35024 -0.87774 -0.35371 -0.88308 -0.35625 C -0.88542 -0.35764 -0.89024 -0.35903 -0.89024 -0.3588 L -0.89779 -0.36968 L -0.9142 -0.3801 C -0.91654 -0.38195 -0.91888 -0.38403 -0.92136 -0.38542 C -0.92383 -0.38681 -0.92644 -0.38727 -0.92878 -0.38797 C -0.94297 -0.40162 -0.92149 -0.38287 -0.94896 -0.39607 C -0.96615 -0.4044 -0.96354 -0.40764 -0.9763 -0.41713 C -0.97917 -0.41922 -0.98242 -0.42037 -0.98542 -0.42223 C -0.98789 -0.42385 -0.99024 -0.42593 -0.99271 -0.42778 C -1.00039 -0.43264 -1.00482 -0.43403 -1.01302 -0.43797 C -1.0237 -0.45394 -1.00482 -0.42709 -1.02748 -0.45417 C -1.03073 -0.45811 -1.03295 -0.46366 -1.03659 -0.46713 C -1.0392 -0.46991 -1.04284 -0.47037 -1.04584 -0.47246 C -1.05834 -0.48149 -1.04284 -0.47547 -1.06042 -0.48033 C -1.06224 -0.48311 -1.06367 -0.48635 -1.06576 -0.48843 C -1.06745 -0.48982 -1.06979 -0.48936 -1.07123 -0.49098 C -1.07305 -0.49306 -1.07357 -0.4963 -1.075 -0.49885 C -1.07552 -0.49977 -1.07617 -0.5007 -1.07657 -0.50116 L -1.07657 -0.50093 " pathEditMode="relative" rAng="0" ptsTypes="AAAAAAAAAAAAAAAAAAAAAAAAAAAAAAAAAAAAAAAAAAAAAAAAAAAAAAAAAAAAAAAAAAAA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15" y="-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9275" y="1524000"/>
            <a:ext cx="71437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직사각형 41"/>
          <p:cNvSpPr/>
          <p:nvPr/>
        </p:nvSpPr>
        <p:spPr>
          <a:xfrm>
            <a:off x="625976" y="1211973"/>
            <a:ext cx="2435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Mechine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Learning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5976" y="2545473"/>
            <a:ext cx="19672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Learning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5976" y="4320933"/>
            <a:ext cx="1396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Ensemble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 smtClean="0"/>
              <a:t>3. Modeling</a:t>
            </a:r>
            <a:endParaRPr lang="en-US" altLang="ko-KR" sz="3600" b="1" dirty="0"/>
          </a:p>
        </p:txBody>
      </p:sp>
      <p:sp>
        <p:nvSpPr>
          <p:cNvPr id="47" name="직사각형 46"/>
          <p:cNvSpPr/>
          <p:nvPr/>
        </p:nvSpPr>
        <p:spPr>
          <a:xfrm>
            <a:off x="68580" y="72355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RMSE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4" y="4749619"/>
            <a:ext cx="7034212" cy="628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13" y="3083025"/>
            <a:ext cx="7034212" cy="690659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4561840" y="2254880"/>
            <a:ext cx="1168400" cy="494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4561840" y="3923476"/>
            <a:ext cx="1168400" cy="494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56942" y="2819577"/>
            <a:ext cx="5439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1.74? </a:t>
            </a:r>
          </a:p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Looks good!</a:t>
            </a:r>
            <a:endParaRPr lang="en-US" altLang="ko-KR" sz="2800" b="1" dirty="0">
              <a:solidFill>
                <a:srgbClr val="C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56942" y="1388613"/>
            <a:ext cx="5439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2.06? </a:t>
            </a:r>
          </a:p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Still Hungry!</a:t>
            </a:r>
            <a:endParaRPr lang="en-US" altLang="ko-KR" sz="2800" b="1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56942" y="4655736"/>
            <a:ext cx="543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1.65!</a:t>
            </a:r>
            <a:endParaRPr lang="en-US" altLang="ko-K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 smtClean="0"/>
              <a:t>4. Plan</a:t>
            </a:r>
            <a:endParaRPr lang="en-US" altLang="ko-KR" sz="3600" b="1" dirty="0"/>
          </a:p>
        </p:txBody>
      </p:sp>
      <p:sp>
        <p:nvSpPr>
          <p:cNvPr id="47" name="직사각형 46"/>
          <p:cNvSpPr/>
          <p:nvPr/>
        </p:nvSpPr>
        <p:spPr>
          <a:xfrm>
            <a:off x="68580" y="72355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현업에 적용한다면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   EDA </a:t>
            </a:r>
            <a:r>
              <a:rPr lang="ko-KR" altLang="en-US" dirty="0" smtClean="0"/>
              <a:t>를 통한 </a:t>
            </a:r>
            <a:r>
              <a:rPr lang="en-US" altLang="ko-KR" dirty="0" smtClean="0"/>
              <a:t>New Feature </a:t>
            </a:r>
            <a:r>
              <a:rPr lang="ko-KR" altLang="en-US" dirty="0" smtClean="0"/>
              <a:t>발견</a:t>
            </a: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3850" y="1657350"/>
            <a:ext cx="3886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6" descr="http://imgnews.naver.net/image/138/2011/11/25/20111125122745__VUP3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" y="2282825"/>
            <a:ext cx="3761535" cy="2765425"/>
          </a:xfrm>
          <a:prstGeom prst="rect">
            <a:avLst/>
          </a:prstGeom>
          <a:noFill/>
        </p:spPr>
      </p:pic>
      <p:sp>
        <p:nvSpPr>
          <p:cNvPr id="13" name="갈매기형 수장 12"/>
          <p:cNvSpPr/>
          <p:nvPr/>
        </p:nvSpPr>
        <p:spPr>
          <a:xfrm>
            <a:off x="4607859" y="2169459"/>
            <a:ext cx="914400" cy="2689412"/>
          </a:xfrm>
          <a:prstGeom prst="chevron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24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0713" y="4414838"/>
            <a:ext cx="27717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34050" y="2724150"/>
            <a:ext cx="24003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479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1524000" y="4368678"/>
            <a:ext cx="9144000" cy="23135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31" y="2060848"/>
            <a:ext cx="1905000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8151" y="1268760"/>
            <a:ext cx="137569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Q&amp;A</a:t>
            </a:r>
            <a:endParaRPr lang="ko-KR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Open Sans Extrabold" panose="020B0906030804020204" pitchFamily="34" charset="0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1644" y="5272480"/>
            <a:ext cx="640871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IF YOU HAVE ANY QUESTION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Open Sans Extrabold" panose="020B0906030804020204" pitchFamily="34" charset="0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7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">
        <p:fade/>
      </p:transition>
    </mc:Choice>
    <mc:Fallback xmlns="">
      <p:transition spd="slow" advClick="0" advTm="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86816" y="54936"/>
            <a:ext cx="736550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smtClean="0"/>
              <a:t>Project – Wine Reviews</a:t>
            </a:r>
            <a:endParaRPr lang="en-US" altLang="ko-KR" sz="3600" b="1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B5E2134-39D9-48D6-8613-21BA58B3F2C1}"/>
              </a:ext>
            </a:extLst>
          </p:cNvPr>
          <p:cNvSpPr txBox="1">
            <a:spLocks/>
          </p:cNvSpPr>
          <p:nvPr/>
        </p:nvSpPr>
        <p:spPr>
          <a:xfrm>
            <a:off x="785085" y="934144"/>
            <a:ext cx="5339417" cy="5162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Competitions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(e.g.,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Kaggle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Understanding of business problem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8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Problem formalization 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Data collecting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Data preprocessing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Modeling 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8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Way to evaluate model in real life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85000"/>
                  </a:sys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Way to deploy model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85000"/>
                </a:sys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55037" y="1623369"/>
            <a:ext cx="6179500" cy="3423080"/>
            <a:chOff x="5798186" y="1906300"/>
            <a:chExt cx="5850590" cy="3240883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8186" y="1906300"/>
              <a:ext cx="5850590" cy="2937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8186" y="4872482"/>
              <a:ext cx="5842298" cy="274701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164933" y="3143250"/>
            <a:ext cx="4210256" cy="1051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4933" y="1623369"/>
            <a:ext cx="4210256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92293" y="506186"/>
            <a:ext cx="11612825" cy="6057370"/>
            <a:chOff x="220575" y="505589"/>
            <a:chExt cx="11612825" cy="60573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75" y="505589"/>
              <a:ext cx="11612825" cy="605737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246094" y="4688541"/>
              <a:ext cx="573741" cy="340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46094" y="6222300"/>
              <a:ext cx="573741" cy="340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1" y="1386195"/>
            <a:ext cx="3405324" cy="20036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924" y="3851382"/>
            <a:ext cx="3405324" cy="2712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458" y="402296"/>
            <a:ext cx="3349780" cy="27028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071" y="3471889"/>
            <a:ext cx="3401285" cy="277515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551034" y="2207390"/>
            <a:ext cx="3941966" cy="897718"/>
            <a:chOff x="3551034" y="2430910"/>
            <a:chExt cx="3941966" cy="897718"/>
          </a:xfrm>
        </p:grpSpPr>
        <p:sp>
          <p:nvSpPr>
            <p:cNvPr id="14" name="타원 13"/>
            <p:cNvSpPr/>
            <p:nvPr/>
          </p:nvSpPr>
          <p:spPr>
            <a:xfrm>
              <a:off x="6807200" y="2430910"/>
              <a:ext cx="396240" cy="3612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096760" y="2611518"/>
              <a:ext cx="396240" cy="3612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6598920" y="2661700"/>
              <a:ext cx="396240" cy="3612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551034" y="2440849"/>
              <a:ext cx="1793125" cy="88777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88889" y="3401377"/>
          <a:ext cx="1786273" cy="6608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2833">
                  <a:extLst>
                    <a:ext uri="{9D8B030D-6E8A-4147-A177-3AD203B41FA5}">
                      <a16:colId xmlns:a16="http://schemas.microsoft.com/office/drawing/2014/main" val="4047886028"/>
                    </a:ext>
                  </a:extLst>
                </a:gridCol>
                <a:gridCol w="933440">
                  <a:extLst>
                    <a:ext uri="{9D8B030D-6E8A-4147-A177-3AD203B41FA5}">
                      <a16:colId xmlns:a16="http://schemas.microsoft.com/office/drawing/2014/main" val="1713980887"/>
                    </a:ext>
                  </a:extLst>
                </a:gridCol>
              </a:tblGrid>
              <a:tr h="33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Winery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Point(Q2)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38053"/>
                  </a:ext>
                </a:extLst>
              </a:tr>
              <a:tr h="33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32646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89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300869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4999393" y="5892454"/>
          <a:ext cx="1786273" cy="6608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2833">
                  <a:extLst>
                    <a:ext uri="{9D8B030D-6E8A-4147-A177-3AD203B41FA5}">
                      <a16:colId xmlns:a16="http://schemas.microsoft.com/office/drawing/2014/main" val="4047886028"/>
                    </a:ext>
                  </a:extLst>
                </a:gridCol>
                <a:gridCol w="933440">
                  <a:extLst>
                    <a:ext uri="{9D8B030D-6E8A-4147-A177-3AD203B41FA5}">
                      <a16:colId xmlns:a16="http://schemas.microsoft.com/office/drawing/2014/main" val="1713980887"/>
                    </a:ext>
                  </a:extLst>
                </a:gridCol>
              </a:tblGrid>
              <a:tr h="33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Winery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Point(Q2)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38053"/>
                  </a:ext>
                </a:extLst>
              </a:tr>
              <a:tr h="33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6645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87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300869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936850" y="5562011"/>
          <a:ext cx="1786273" cy="6608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2833">
                  <a:extLst>
                    <a:ext uri="{9D8B030D-6E8A-4147-A177-3AD203B41FA5}">
                      <a16:colId xmlns:a16="http://schemas.microsoft.com/office/drawing/2014/main" val="4047886028"/>
                    </a:ext>
                  </a:extLst>
                </a:gridCol>
                <a:gridCol w="933440">
                  <a:extLst>
                    <a:ext uri="{9D8B030D-6E8A-4147-A177-3AD203B41FA5}">
                      <a16:colId xmlns:a16="http://schemas.microsoft.com/office/drawing/2014/main" val="1713980887"/>
                    </a:ext>
                  </a:extLst>
                </a:gridCol>
              </a:tblGrid>
              <a:tr h="33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Winery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Point(Q2)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38053"/>
                  </a:ext>
                </a:extLst>
              </a:tr>
              <a:tr h="33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19540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88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300869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9935965" y="2700355"/>
          <a:ext cx="1786273" cy="6608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2833">
                  <a:extLst>
                    <a:ext uri="{9D8B030D-6E8A-4147-A177-3AD203B41FA5}">
                      <a16:colId xmlns:a16="http://schemas.microsoft.com/office/drawing/2014/main" val="4047886028"/>
                    </a:ext>
                  </a:extLst>
                </a:gridCol>
                <a:gridCol w="933440">
                  <a:extLst>
                    <a:ext uri="{9D8B030D-6E8A-4147-A177-3AD203B41FA5}">
                      <a16:colId xmlns:a16="http://schemas.microsoft.com/office/drawing/2014/main" val="1713980887"/>
                    </a:ext>
                  </a:extLst>
                </a:gridCol>
              </a:tblGrid>
              <a:tr h="33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Winery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Point(Q2)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38053"/>
                  </a:ext>
                </a:extLst>
              </a:tr>
              <a:tr h="33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22093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89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30086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8889" y="138897"/>
            <a:ext cx="774418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The Distribution Of Countries</a:t>
            </a:r>
            <a:endParaRPr lang="ko-KR" altLang="en-US" sz="32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071" y="4303200"/>
            <a:ext cx="2384690" cy="2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81 0.04143 L 0.16081 0.04166 C 0.16328 0.03866 0.16536 0.03356 0.16823 0.03264 C 0.18333 0.02847 0.17838 0.03588 0.18828 0.04305 C 0.1914 0.04537 0.19505 0.0456 0.19831 0.04745 C 0.21627 0.05764 0.19674 0.05023 0.21575 0.05625 C 0.25026 0.08079 0.22786 0.06713 0.31081 0.05926 C 0.31393 0.05903 0.31719 0.05324 0.31992 0.05046 C 0.32109 0.0493 0.32226 0.04861 0.32331 0.04745 C 0.32877 0.0412 0.32838 0.0412 0.33242 0.03403 C 0.33268 0.03264 0.33268 0.03102 0.3332 0.02963 C 0.33398 0.02754 0.33528 0.02616 0.33581 0.02384 C 0.33932 0.00856 0.33607 0.01643 0.33828 0.00463 C 0.33867 0.00254 0.33945 0.00069 0.33984 -0.00139 C 0.3418 -0.01736 0.34271 -0.02037 0.34232 -0.03982 C 0.34219 -0.06042 0.34323 -0.06551 0.33893 -0.07824 C 0.33867 -0.07986 0.33828 -0.08171 0.3375 -0.08287 C 0.33607 -0.08472 0.33463 -0.08565 0.3332 -0.08727 C 0.33125 -0.09236 0.33164 -0.09329 0.32734 -0.09306 C 0.31107 -0.09213 0.29466 -0.09028 0.27825 -0.08866 C 0.27109 -0.08796 0.24492 -0.0831 0.24414 -0.08287 C 0.24127 -0.08171 0.23854 -0.08102 0.23581 -0.07986 C 0.23268 -0.07847 0.22969 -0.07662 0.22656 -0.07546 C 0.22448 -0.07454 0.22213 -0.07431 0.21992 -0.07384 C 0.21693 -0.07246 0.21393 -0.07037 0.21081 -0.06945 C 0.20117 -0.06667 0.18802 -0.06597 0.17825 -0.06505 C 0.1763 -0.06366 0.17448 -0.06134 0.17239 -0.06065 C 0.16979 -0.05949 0.16693 -0.05972 0.16406 -0.05903 C 0.16211 -0.0588 0.16028 -0.0581 0.15833 -0.05764 C 0.15573 -0.05625 0.15325 -0.05486 0.15078 -0.05324 C 0.14935 -0.05232 0.14805 -0.0507 0.14661 -0.05023 C 0.14271 -0.04884 0.13489 -0.04722 0.13489 -0.04699 C 0.13359 -0.04537 0.13242 -0.04259 0.13073 -0.04144 C 0.12864 -0.03959 0.12409 -0.03843 0.12409 -0.0382 C 0.12265 -0.03681 0.12148 -0.03519 0.11992 -0.03403 C 0.11849 -0.03287 0.11263 -0.03125 0.11159 -0.03102 C 0.10117 -0.01621 0.11328 -0.03148 0.10325 -0.02361 C 0.10195 -0.02269 0.10104 -0.0206 0.1 -0.01921 C 0.09831 -0.01713 0.09661 -0.01505 0.09492 -0.0132 C 0.09153 -0.00949 0.09153 -0.01019 0.0875 -0.0088 C 0.08581 -0.00741 0.08411 -0.00556 0.08242 -0.0044 C 0.08073 -0.00301 0.07552 -0.00185 0.07409 -0.00139 C 0.07331 -0.00046 0.07252 0.00116 0.07161 0.00162 C 0.06966 0.00254 0.06771 0.00231 0.06575 0.00301 C 0.06458 0.00347 0.06354 0.00393 0.0625 0.00463 C 0.05963 0.00393 0.0569 0.0037 0.05416 0.00301 C 0.04492 0.00046 0.06497 0.00069 0.04414 1.85185E-6 C 0.02943 -0.00023 0.01471 1.85185E-6 1.875E-6 1.85185E-6 " pathEditMode="relative" rAng="0" ptsTypes="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5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99 -0.3713 L 0.18099 -0.37107 C 0.17812 -0.3713 0.17565 -0.3713 0.17317 -0.37014 C 0.17265 -0.36991 0.17187 -0.36806 0.17109 -0.36713 C 0.17031 -0.36597 0.16914 -0.36505 0.16836 -0.36389 C 0.16406 -0.35857 0.16445 -0.35857 0.16094 -0.35324 C 0.16015 -0.35208 0.15937 -0.35116 0.15859 -0.35 C 0.15521 -0.34329 0.1582 -0.34653 0.15416 -0.34352 C 0.14674 -0.32708 0.15573 -0.34537 0.14844 -0.33426 C 0.14648 -0.33148 0.14219 -0.31852 0.14192 -0.31713 C 0.14127 -0.31505 0.14088 -0.3125 0.14036 -0.31111 C 0.13984 -0.30903 0.13867 -0.30787 0.13815 -0.30602 C 0.13698 -0.30185 0.1362 -0.29769 0.13528 -0.29306 C 0.13463 -0.29167 0.13437 -0.28889 0.13385 -0.2875 L 0.13086 -0.27755 C 0.13034 -0.27407 0.12969 -0.27037 0.12942 -0.2669 C 0.12838 -0.25926 0.12838 -0.25417 0.12786 -0.2463 C 0.1276 -0.21134 0.12773 -0.17639 0.12708 -0.14097 C 0.12708 -0.13843 0.12604 -0.13588 0.12565 -0.13333 C 0.12552 -0.13148 0.12513 -0.13009 0.125 -0.1287 C 0.12487 -0.12662 0.12487 -0.12431 0.12409 -0.12245 C 0.12304 -0.11782 0.12135 -0.11389 0.11966 -0.10972 C 0.11914 -0.10787 0.11875 -0.10509 0.11758 -0.1037 C 0.11575 -0.1007 0.1138 -0.09838 0.11185 -0.0956 C 0.11094 -0.09468 0.11041 -0.09352 0.10963 -0.09259 C 0.10833 -0.09144 0.10729 -0.09051 0.10586 -0.08935 C 0.10482 -0.0882 0.1013 -0.08357 0.1 -0.08125 C 0.09922 -0.08009 0.09622 -0.07477 0.09505 -0.07361 C 0.09284 -0.0713 0.09219 -0.07222 0.08984 -0.07083 C 0.08099 -0.06296 0.08906 -0.06806 0.08242 -0.06435 C 0.08138 -0.0625 0.07995 -0.06065 0.0789 -0.05949 C 0.07799 -0.05926 0.07721 -0.05926 0.07669 -0.05787 C 0.07539 -0.05648 0.07474 -0.05463 0.0737 -0.05324 C 0.07122 -0.05 0.07057 -0.05023 0.06784 -0.04861 C 0.06614 -0.0463 0.06458 -0.04398 0.06276 -0.04213 C 0.06185 -0.0412 0.0608 -0.0412 0.05963 -0.04097 C 0.05911 -0.04005 0.05833 -0.04005 0.05755 -0.03912 C 0.05625 -0.03796 0.05508 -0.03704 0.0539 -0.03588 C 0.05286 -0.03495 0.05208 -0.0338 0.05104 -0.03287 C 0.04948 -0.03195 0.04804 -0.03195 0.04661 -0.03102 C 0.03541 -0.02083 0.03984 -0.02384 0.03346 -0.0206 C 0.03177 -0.01829 0.02995 -0.01551 0.02838 -0.01412 C 0.02344 -0.01019 0.02513 -0.01458 0.02161 -0.01065 C 0.02031 -0.00949 0.01927 -0.00718 0.0181 -0.00602 C 0.01679 -0.00509 0.01224 -0.00347 0.01146 -0.00278 C 0.00364 0.00139 0.00703 0.00139 0.00104 0.0037 C 0.00091 0.0037 0.00065 0.0037 0.00039 0.0037 L 2.5E-6 7.40741E-7 " pathEditMode="relative" rAng="0" ptsTypes="AAAAAAAAAAAAAAAAAAAAAAAAAAAAAAAAAAAAAAAAAAAAAA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9" y="1875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69 0.14976 L -0.25169 0.15 C -0.25117 0.14513 -0.25078 0.14074 -0.25013 0.13634 C -0.24922 0.13078 -0.24844 0.1287 -0.24675 0.12453 C -0.24596 0.12245 -0.24518 0.12037 -0.24427 0.11851 C -0.24323 0.11689 -0.24193 0.11574 -0.24089 0.11412 C -0.23893 0.11088 -0.23685 0.1074 -0.23503 0.1037 C -0.22826 0.08958 -0.23216 0.09606 -0.22344 0.08449 L -0.22344 0.08472 C -0.22253 0.0831 -0.22188 0.08101 -0.22096 0.08009 C -0.21367 0.07222 -0.21237 0.07199 -0.20586 0.06828 C -0.203 0.06018 -0.20586 0.0662 -0.20013 0.06088 C -0.19727 0.0581 -0.19466 0.05439 -0.1918 0.05185 C -0.19063 0.05092 -0.18932 0.05023 -0.18841 0.04884 C -0.18112 0.03888 -0.18789 0.04259 -0.1793 0.04004 C -0.17839 0.03912 -0.17761 0.03796 -0.17669 0.03703 C -0.175 0.03541 -0.17175 0.03472 -0.17005 0.03402 C -0.16901 0.03379 -0.16784 0.0331 -0.1668 0.03263 C -0.16589 0.03171 -0.16524 0.03032 -0.16419 0.02963 C -0.16172 0.028 -0.15638 0.02638 -0.15339 0.02523 C -0.15261 0.0243 -0.15182 0.02291 -0.15091 0.02222 C -0.14961 0.02129 -0.14805 0.02129 -0.14675 0.02083 C -0.14557 0.02037 -0.14453 0.01967 -0.14336 0.01944 C -0.14206 0.01875 -0.14063 0.01851 -0.13919 0.01782 C -0.13672 0.01666 -0.13425 0.01458 -0.13177 0.01342 C -0.13008 0.01273 -0.12839 0.0125 -0.12669 0.01203 C -0.12083 0.00995 -0.11511 0.00694 -0.10925 0.00601 C -0.10638 0.00555 -0.10365 0.00509 -0.10091 0.00463 C -0.09922 0.00416 -0.09753 0.00347 -0.09583 0.003 C -0.09362 0.00254 -0.09141 0.00208 -0.08919 0.00162 C -0.08815 0.00046 -0.08711 -0.0007 -0.08594 -0.00139 C -0.08425 -0.00232 -0.08255 -0.00255 -0.08086 -0.00278 C -0.07591 -0.00417 -0.06914 -0.0051 -0.06419 -0.00579 C -0.05261 -0.01274 -0.06094 -0.0088 -0.03841 -0.01019 L -0.03086 -0.01482 C -0.02461 -0.01852 -0.0293 -0.01621 -0.01667 -0.0176 C -0.01498 -0.01829 -0.01328 -0.01852 -0.01172 -0.01922 C -0.0082 -0.02061 -0.00352 -0.02709 1.45833E-6 -0.01922 C 0.00221 -0.01412 1.45833E-6 -0.00625 1.45833E-6 4.44444E-6 " pathEditMode="relative" rAng="0" ptsTypes="AAAAAAAAAAAAAAAAAAAAAAAAAAAAAAAAAAAAAAA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-863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38 -0.31851 L -0.17838 -0.31828 C -0.18046 -0.30208 -0.18086 -0.30185 -0.18086 -0.28148 C -0.18086 -0.27615 -0.18046 -0.2706 -0.18007 -0.26527 C -0.17994 -0.26365 -0.17968 -0.26203 -0.17929 -0.26087 C -0.17864 -0.25902 -0.17747 -0.25787 -0.17669 -0.25648 C -0.17591 -0.25439 -0.17513 -0.25254 -0.17421 -0.25046 C -0.17278 -0.23981 -0.17434 -0.24814 -0.17005 -0.23564 C -0.1694 -0.23379 -0.16914 -0.23148 -0.16836 -0.22962 C -0.1677 -0.228 -0.16666 -0.22685 -0.16588 -0.22523 C -0.16523 -0.22337 -0.16497 -0.22106 -0.16419 -0.21944 C -0.16354 -0.21759 -0.1625 -0.21643 -0.16171 -0.21481 L -0.15677 -0.20162 L -0.15507 -0.19699 C -0.15455 -0.1956 -0.15377 -0.19421 -0.15338 -0.19259 C -0.15286 -0.19027 -0.15247 -0.1875 -0.15169 -0.18518 C -0.15078 -0.18263 -0.14934 -0.18055 -0.14843 -0.17777 C -0.14778 -0.17592 -0.14739 -0.17384 -0.14674 -0.17199 C -0.1457 -0.16875 -0.14453 -0.16597 -0.14336 -0.16296 C -0.14283 -0.16157 -0.14244 -0.15972 -0.14179 -0.15856 L -0.13593 -0.14814 C -0.13502 -0.14675 -0.13411 -0.14537 -0.13346 -0.14375 C -0.13203 -0.14074 -0.13059 -0.13796 -0.12929 -0.13495 C -0.12864 -0.13333 -0.12812 -0.13194 -0.1276 -0.13032 C -0.12669 -0.128 -0.12617 -0.12523 -0.12513 -0.12291 C -0.122 -0.11666 -0.11836 -0.11111 -0.1151 -0.10509 C -0.11393 -0.10324 -0.11315 -0.10023 -0.11171 -0.0993 L -0.10755 -0.09629 C -0.09205 -0.07268 -0.10846 -0.09722 -0.09843 -0.08287 C -0.09583 -0.07916 -0.09296 -0.07453 -0.0901 -0.07106 C -0.08619 -0.06666 -0.08268 -0.06087 -0.07838 -0.05787 C -0.07708 -0.05671 -0.07552 -0.05601 -0.07421 -0.05486 C -0.07278 -0.05347 -0.07135 -0.05208 -0.07005 -0.05046 C -0.06536 -0.04398 -0.07005 -0.04722 -0.06419 -0.04143 C -0.06354 -0.04074 -0.06263 -0.0405 -0.06171 -0.04004 C -0.06067 -0.03842 -0.05963 -0.0368 -0.05846 -0.03564 C -0.05768 -0.03472 -0.05664 -0.03495 -0.05586 -0.03402 C -0.05403 -0.03194 -0.05273 -0.0287 -0.05091 -0.02662 C -0.05013 -0.02569 -0.04557 -0.02384 -0.04505 -0.02361 C -0.03945 -0.01689 -0.04635 -0.0243 -0.03841 -0.01921 C -0.03658 -0.01805 -0.03515 -0.0162 -0.03346 -0.01481 C -0.03164 -0.01342 -0.02942 -0.01273 -0.0276 -0.0118 C -0.02669 -0.01134 -0.02591 -0.01087 -0.02513 -0.01041 C -0.02304 -0.00902 -0.02057 -0.00694 -0.01836 -0.00578 C -0.01471 -0.00416 -0.00781 -0.00069 -0.00338 -4.81481E-6 C -0.00234 0.00024 -0.00117 -4.81481E-6 -4.16667E-6 -4.81481E-6 " pathEditMode="relative" rAng="0" ptsTypes="AAAAAAAAAAAAAAAAAAAAAAAAAAAAAAAAAAAAAAAAAAAAAA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1592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46 -0.15671 L 0.23646 -0.15671 L 0.15287 -0.15347 C 0.15117 -0.15347 0.14948 -0.15301 0.14805 -0.15185 C 0.14688 -0.15069 0.14623 -0.14815 0.14518 -0.14676 C 0.1444 -0.14537 0.14336 -0.14444 0.14232 -0.14329 C 0.13672 -0.12338 0.14544 -0.15139 0.13568 -0.13148 C 0.13464 -0.12917 0.13464 -0.12569 0.13386 -0.12315 C 0.13334 -0.1213 0.13255 -0.11968 0.1319 -0.11806 C 0.12865 -0.09514 0.13334 -0.12292 0.12904 -0.10787 C 0.12852 -0.10579 0.12852 -0.10347 0.12813 -0.10116 C 0.12787 -0.09954 0.12735 -0.09792 0.12722 -0.09606 C 0.12656 -0.0912 0.12552 -0.07269 0.12344 -0.07083 L 0.11953 -0.06736 C 0.11862 -0.06574 0.11758 -0.06412 0.1168 -0.06227 C 0.11602 -0.06088 0.11563 -0.0588 0.11485 -0.05741 C 0.11302 -0.05394 0.11146 -0.0537 0.10912 -0.05231 C 0.10821 -0.04954 0.10755 -0.0463 0.10625 -0.04375 C 0.10391 -0.03889 0.10261 -0.03889 0.09961 -0.03704 C 0.09323 -0.02847 0.09883 -0.03449 0.09115 -0.03032 C 0.06524 -0.01667 0.08438 -0.02523 0.07305 -0.02014 C 0.0724 -0.01852 0.07201 -0.01644 0.0711 -0.01505 C 0.07005 -0.01343 0.06875 -0.0125 0.06732 -0.01181 C 0.06393 -0.00972 0.05534 -0.0088 0.05313 -0.00833 C 0.04284 -0.00231 0.0487 -0.00509 0.03216 -0.00162 C 0.01745 0.00139 0.02044 2.96296E-6 8.67362E-19 2.96296E-6 " pathEditMode="relative" ptsTypes="AAAAAAAAAAAAAAAAAAAAAAAAAA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9 -0.50973 L 0.0599 -0.50973 C 0.05704 -0.50764 0.05404 -0.50556 0.05131 -0.50301 C 0.05027 -0.50209 0.04948 -0.50047 0.04844 -0.49977 C 0.03907 -0.4926 0.0504 -0.5044 0.04089 -0.49468 C 0.03633 -0.49005 0.03946 -0.4926 0.03516 -0.48611 C 0.03425 -0.48496 0.03321 -0.48403 0.0323 -0.48287 C 0.03165 -0.48195 0.03113 -0.48033 0.03034 -0.4794 C 0.02852 -0.47709 0.02631 -0.47547 0.02474 -0.47269 C 0.0237 -0.47107 0.02279 -0.46945 0.02188 -0.4676 C 0.01915 -0.46204 0.01928 -0.46111 0.01706 -0.45579 C 0.01615 -0.45348 0.01524 -0.45116 0.0142 -0.44908 C 0.01368 -0.44792 0.0129 -0.44699 0.01238 -0.44561 C 0.01133 -0.44352 0.01055 -0.44098 0.00951 -0.43889 C 0.0086 -0.43704 0.00756 -0.43565 0.00665 -0.4338 C 0.00066 -0.42107 0.00834 -0.43519 0.00287 -0.42547 C 0.00196 -0.42153 0.00118 -0.41736 7.91667E-6 -0.41366 C -0.00039 -0.41227 -0.00143 -0.41158 -0.00195 -0.41019 C -0.00247 -0.40811 -0.00221 -0.40556 -0.00286 -0.40348 C -0.00351 -0.40139 -0.00494 -0.40047 -0.00572 -0.39838 C -0.01262 -0.3801 -0.00481 -0.39491 -0.01132 -0.38334 C -0.01171 -0.38033 -0.01171 -0.37732 -0.01236 -0.37477 C -0.01328 -0.37107 -0.01549 -0.36852 -0.01614 -0.36459 C -0.01705 -0.35926 -0.01666 -0.35348 -0.01705 -0.34792 C -0.01731 -0.34445 -0.0177 -0.34098 -0.01796 -0.33773 C -0.01744 -0.29144 -0.01705 -0.24537 -0.01614 -0.19931 C -0.01614 -0.19746 -0.01549 -0.19584 -0.01523 -0.19422 C -0.01367 -0.18426 -0.01341 -0.17986 -0.01132 -0.17061 C -0.00976 -0.16366 -0.00807 -0.16042 -0.00572 -0.15371 C -0.0026 -0.14514 -0.0026 -0.14468 7.91667E-6 -0.13519 C 0.00014 -0.1338 0.00092 -0.11852 0.00196 -0.11482 C 0.00235 -0.11343 0.00326 -0.11273 0.00378 -0.11158 C 0.00456 -0.10996 0.00508 -0.10811 0.00573 -0.10648 C 0.00665 -0.10417 0.00769 -0.10209 0.0086 -0.09977 C 0.01355 -0.08565 0.00821 -0.09931 0.01146 -0.08797 C 0.01185 -0.08611 0.01264 -0.08449 0.01329 -0.08287 C 0.01368 -0.08056 0.01394 -0.07824 0.0142 -0.07616 C 0.01498 -0.07153 0.01615 -0.06713 0.01706 -0.0625 C 0.01485 -0.03033 0.01836 -0.06273 0.01329 -0.04236 C 0.00938 -0.02686 0.01576 -0.03982 0.00951 -0.02871 C 0.0073 -0.0132 0.01042 -0.02917 0.00573 -0.01875 C 0.00508 -0.01736 0.00534 -0.01505 0.00482 -0.01366 C 0.00404 -0.01158 0.00287 -0.01019 0.00196 -0.00857 C 0.00092 -0.00093 0.00183 -0.00348 7.91667E-6 7.40741E-7 " pathEditMode="relative" ptsTypes="AAAAAAAAAAAAAAAAAAAAAAAAAAAAAAAAAAAAAAAAAAAA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7 -0.48403 L -0.1207 -0.48403 C -0.122 -0.47917 -0.12305 -0.47384 -0.12448 -0.46898 C -0.12526 -0.46644 -0.12721 -0.46505 -0.12734 -0.46227 C -0.1276 -0.45579 -0.12825 -0.42083 -0.12448 -0.40648 C -0.12265 -0.39954 -0.12031 -0.39282 -0.11784 -0.38634 L -0.11211 -0.37107 C -0.11185 -0.36875 -0.11172 -0.36644 -0.1112 -0.36435 C -0.11042 -0.36181 -0.10924 -0.35995 -0.10833 -0.35764 C -0.10729 -0.35486 -0.10638 -0.35208 -0.10547 -0.34907 C -0.10521 -0.34699 -0.10508 -0.34445 -0.10456 -0.34236 C -0.10325 -0.33704 -0.10078 -0.33195 -0.09883 -0.32732 C -0.09726 -0.31898 -0.09857 -0.32431 -0.09505 -0.31551 C -0.0944 -0.31366 -0.09375 -0.31204 -0.0931 -0.31042 C -0.09219 -0.3081 -0.09114 -0.30579 -0.09023 -0.3037 C -0.08958 -0.30185 -0.08906 -0.30023 -0.08841 -0.29861 C -0.08255 -0.2838 -0.08815 -0.29861 -0.08359 -0.28681 C -0.08203 -0.27546 -0.08346 -0.28426 -0.08073 -0.27153 C -0.08047 -0.26991 -0.08034 -0.26806 -0.07982 -0.26644 C -0.07903 -0.26412 -0.07799 -0.26204 -0.07695 -0.25972 C -0.07292 -0.23796 -0.07604 -0.24445 -0.07135 -0.23611 C -0.0707 -0.23333 -0.07018 -0.23032 -0.0694 -0.22778 C -0.06888 -0.22593 -0.06797 -0.22454 -0.06745 -0.22269 C -0.06667 -0.21991 -0.0664 -0.2169 -0.06562 -0.21412 C -0.06341 -0.20625 -0.06354 -0.20718 -0.06081 -0.20232 C -0.05989 -0.19792 -0.05872 -0.19352 -0.05794 -0.18889 C -0.05456 -0.16829 -0.0582 -0.1794 -0.05417 -0.16852 C -0.0539 -0.16644 -0.05377 -0.16389 -0.05325 -0.16181 C -0.0526 -0.15926 -0.0513 -0.15741 -0.05039 -0.15509 C -0.04974 -0.15347 -0.04896 -0.15185 -0.04844 -0.15 C -0.04453 -0.13611 -0.05104 -0.1544 -0.0457 -0.14005 C -0.04544 -0.13773 -0.04453 -0.12616 -0.04375 -0.12315 C -0.04336 -0.1213 -0.04232 -0.11991 -0.0418 -0.11806 C -0.03984 -0.11088 -0.03945 -0.10556 -0.03802 -0.09769 C -0.0375 -0.09445 -0.03646 -0.0912 -0.0362 -0.08773 C -0.03398 -0.06505 -0.03698 -0.07222 -0.03138 -0.06227 C -0.02917 -0.0507 -0.03229 -0.06366 -0.0276 -0.05394 C -0.02643 -0.05139 -0.02578 -0.04815 -0.02474 -0.04537 C -0.02422 -0.04421 -0.02344 -0.04329 -0.02292 -0.04213 C -0.02252 -0.04028 -0.02252 -0.03843 -0.02187 -0.03704 C -0.02122 -0.03542 -0.01992 -0.03495 -0.01901 -0.03357 C -0.01836 -0.03264 -0.01771 -0.03148 -0.01719 -0.03032 C -0.01276 -0.02083 -0.01627 -0.02593 -0.01146 -0.02014 C -0.01002 -0.01644 -0.00963 -0.01435 -0.00768 -0.01181 C -0.00495 -0.00787 -0.00495 -0.00949 -0.00286 -0.00486 C -0.00039 0.00046 -0.00221 8.67362E-19 -2.70833E-6 8.67362E-19 " pathEditMode="relative" ptsTypes="AAAAAAAAAAAAAAAAAAAAAAAAAAAAAAAAAAAAAAAAAAAAAA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55 -0.08611 L -0.31055 -0.08611 C -0.30742 -0.08842 -0.30443 -0.09097 -0.30117 -0.09282 C -0.29831 -0.09444 -0.29545 -0.09514 -0.29258 -0.09629 C -0.28594 -0.09861 -0.2793 -0.10139 -0.27266 -0.10301 C -0.27045 -0.10347 -0.26823 -0.1044 -0.26602 -0.10463 C -0.26055 -0.10555 -0.25521 -0.10579 -0.24987 -0.10625 L -0.19284 -0.10301 C -0.19089 -0.10278 -0.18907 -0.10185 -0.18711 -0.10139 C -0.17253 -0.09653 -0.19349 -0.10301 -0.1767 -0.09791 C -0.17487 -0.0956 -0.17305 -0.09282 -0.17097 -0.0912 C -0.16953 -0.09004 -0.16784 -0.09004 -0.16628 -0.08958 C -0.16498 -0.08889 -0.16367 -0.08842 -0.1625 -0.08773 C -0.15326 -0.07546 -0.16302 -0.0875 -0.15586 -0.08102 C -0.15417 -0.07963 -0.15274 -0.07754 -0.15104 -0.07592 C -0.14766 -0.07268 -0.14636 -0.07199 -0.14258 -0.06921 C -0.1392 -0.06342 -0.14206 -0.06759 -0.13685 -0.0625 C -0.13516 -0.06088 -0.13373 -0.05879 -0.13203 -0.05741 C -0.1306 -0.05602 -0.12878 -0.05555 -0.12735 -0.05416 C -0.11511 -0.0412 -0.12956 -0.05231 -0.11784 -0.04398 C -0.11693 -0.04236 -0.11602 -0.04051 -0.11498 -0.03889 C -0.11407 -0.0375 -0.11302 -0.03657 -0.11211 -0.03541 C -0.11081 -0.03379 -0.10951 -0.03241 -0.10834 -0.03055 C -0.10196 -0.0206 -0.10742 -0.02616 -0.10078 -0.02037 C -0.09675 -0.00972 -0.10157 -0.01967 -0.09128 -0.01366 C -0.08972 -0.01273 -0.08893 -0.00949 -0.0875 -0.00856 C -0.08503 -0.00671 -0.08242 -0.00625 -0.07982 -0.00509 C -0.06927 -0.00046 -0.0711 -0.00046 -0.05703 -3.7037E-6 C -0.03802 0.00046 -0.01901 -3.7037E-6 3.75E-6 -3.7037E-6 " pathEditMode="relative" ptsTypes="AAAAAAAAAAAAAAAAAAAAAAAAAAAAA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 smtClean="0"/>
              <a:t>1. Understanding of business problem - EDA</a:t>
            </a:r>
            <a:endParaRPr lang="en-US" altLang="ko-KR" sz="36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812" y="1450603"/>
            <a:ext cx="4619396" cy="2358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988" y="4177865"/>
            <a:ext cx="4601209" cy="220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351918" y="1095113"/>
            <a:ext cx="3696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Top 10 Countries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51918" y="3724335"/>
            <a:ext cx="3696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Top 10 Wineries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351918" y="791956"/>
            <a:ext cx="3696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1-1 Raw Data</a:t>
            </a:r>
            <a:r>
              <a:rPr lang="ko-KR" altLang="en-US" dirty="0" smtClean="0"/>
              <a:t> 훑어보기</a:t>
            </a:r>
            <a:endParaRPr lang="en-US" altLang="ko-KR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5568" y="1627574"/>
            <a:ext cx="3397544" cy="222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8611" y="4152673"/>
            <a:ext cx="3532770" cy="224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6724165" y="1161288"/>
            <a:ext cx="3696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Description Frequency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9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/>
              <a:t>1. Understanding of business problem - EDA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536" y="1293210"/>
            <a:ext cx="11585930" cy="14173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1918" y="775073"/>
            <a:ext cx="3696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 이상치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3" y="3770585"/>
            <a:ext cx="11682730" cy="254317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1918" y="3345486"/>
            <a:ext cx="3696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보정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9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686" y="4010860"/>
            <a:ext cx="5126514" cy="2672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12" y="4041931"/>
            <a:ext cx="4909748" cy="2641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13" y="1044031"/>
            <a:ext cx="4909747" cy="2608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252686" y="679403"/>
            <a:ext cx="481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Description Length</a:t>
            </a:r>
            <a:r>
              <a:rPr lang="ko-KR" altLang="en-US" b="1" dirty="0" smtClean="0"/>
              <a:t>별 </a:t>
            </a:r>
            <a:r>
              <a:rPr lang="en-US" altLang="ko-KR" b="1" dirty="0" smtClean="0"/>
              <a:t>Point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252686" y="3641528"/>
            <a:ext cx="423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Vintage</a:t>
            </a:r>
            <a:r>
              <a:rPr lang="ko-KR" altLang="en-US" b="1" dirty="0" smtClean="0"/>
              <a:t>별 </a:t>
            </a:r>
            <a:r>
              <a:rPr lang="en-US" altLang="ko-KR" b="1" dirty="0" smtClean="0"/>
              <a:t>Point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3612" y="3672599"/>
            <a:ext cx="375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Taster Name</a:t>
            </a:r>
            <a:r>
              <a:rPr lang="ko-KR" altLang="en-US" b="1" dirty="0" smtClean="0"/>
              <a:t>별 </a:t>
            </a:r>
            <a:r>
              <a:rPr lang="en-US" altLang="ko-KR" b="1" dirty="0" smtClean="0"/>
              <a:t>Point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3612" y="674699"/>
            <a:ext cx="375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Price</a:t>
            </a:r>
            <a:r>
              <a:rPr lang="ko-KR" altLang="en-US" b="1" dirty="0" smtClean="0"/>
              <a:t>별 </a:t>
            </a:r>
            <a:r>
              <a:rPr lang="en-US" altLang="ko-KR" b="1" dirty="0" smtClean="0"/>
              <a:t>Point</a:t>
            </a:r>
            <a:endParaRPr lang="ko-KR" altLang="en-US" b="1" dirty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6816" y="54936"/>
            <a:ext cx="112923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/>
              <a:t>1. Understanding of business problem - EDA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686" y="1044031"/>
            <a:ext cx="5126514" cy="2628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75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86816" y="54936"/>
            <a:ext cx="112923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/>
              <a:t>1. Understanding of business problem - EDA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3303"/>
              </p:ext>
            </p:extLst>
          </p:nvPr>
        </p:nvGraphicFramePr>
        <p:xfrm>
          <a:off x="4856480" y="934723"/>
          <a:ext cx="6908800" cy="5445756"/>
        </p:xfrm>
        <a:graphic>
          <a:graphicData uri="http://schemas.openxmlformats.org/drawingml/2006/table">
            <a:tbl>
              <a:tblPr/>
              <a:tblGrid>
                <a:gridCol w="1179146">
                  <a:extLst>
                    <a:ext uri="{9D8B030D-6E8A-4147-A177-3AD203B41FA5}">
                      <a16:colId xmlns:a16="http://schemas.microsoft.com/office/drawing/2014/main" val="2250197324"/>
                    </a:ext>
                  </a:extLst>
                </a:gridCol>
                <a:gridCol w="381977">
                  <a:extLst>
                    <a:ext uri="{9D8B030D-6E8A-4147-A177-3AD203B41FA5}">
                      <a16:colId xmlns:a16="http://schemas.microsoft.com/office/drawing/2014/main" val="3015055460"/>
                    </a:ext>
                  </a:extLst>
                </a:gridCol>
                <a:gridCol w="1777023">
                  <a:extLst>
                    <a:ext uri="{9D8B030D-6E8A-4147-A177-3AD203B41FA5}">
                      <a16:colId xmlns:a16="http://schemas.microsoft.com/office/drawing/2014/main" val="675011641"/>
                    </a:ext>
                  </a:extLst>
                </a:gridCol>
                <a:gridCol w="3570654">
                  <a:extLst>
                    <a:ext uri="{9D8B030D-6E8A-4147-A177-3AD203B41FA5}">
                      <a16:colId xmlns:a16="http://schemas.microsoft.com/office/drawing/2014/main" val="51456162"/>
                    </a:ext>
                  </a:extLst>
                </a:gridCol>
              </a:tblGrid>
              <a:tr h="2367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792581"/>
                  </a:ext>
                </a:extLst>
              </a:tr>
              <a:tr h="236772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Calc. Feature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 Q2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</a:t>
                      </a:r>
                      <a:r>
                        <a:rPr lang="ko-KR" alt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Median Point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160957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 STD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Taster Name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STD 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987756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Price_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값이 없으면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125432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Price_1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값이 없으면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88304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</a:t>
                      </a:r>
                      <a:r>
                        <a:rPr lang="ko-KR" alt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- 100</a:t>
                      </a:r>
                      <a:r>
                        <a:rPr lang="ko-KR" alt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129992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designation length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08674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length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88975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varienty_modify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variety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/ point R^2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658450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vintage_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vintage, NV</a:t>
                      </a:r>
                      <a:r>
                        <a:rPr lang="ko-KR" alt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2030</a:t>
                      </a:r>
                      <a:r>
                        <a:rPr lang="ko-KR" alt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년처리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302898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point(NV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- 10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년단위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552805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aged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숙성도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(Title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추출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311751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province_modify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province variety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/ point R^2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75784"/>
                  </a:ext>
                </a:extLst>
              </a:tr>
              <a:tr h="236772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 Feature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continent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대륙정보</a:t>
                      </a:r>
                      <a:endParaRPr lang="ko-KR" altLang="en-US" sz="1400" b="1" i="0" u="none" strike="noStrike" kern="120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282968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grade_germany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germany</a:t>
                      </a:r>
                      <a:r>
                        <a:rPr 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wine </a:t>
                      </a:r>
                      <a:r>
                        <a:rPr lang="ko-KR" alt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774220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grade_italy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italy wine </a:t>
                      </a:r>
                      <a:r>
                        <a:rPr lang="ko-KR" alt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035820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grade_spain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spain wine </a:t>
                      </a:r>
                      <a:r>
                        <a:rPr lang="ko-KR" alt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905314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grade_france</a:t>
                      </a:r>
                      <a:endParaRPr lang="en-US" sz="1400" b="1" i="0" u="none" strike="noStrike" kern="120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france</a:t>
                      </a:r>
                      <a:r>
                        <a:rPr lang="en-US" sz="14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wine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평가 </a:t>
                      </a:r>
                      <a:r>
                        <a:rPr lang="en-US" sz="14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grade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473401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Rating_Avg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Vintage </a:t>
                      </a:r>
                      <a:r>
                        <a:rPr lang="ko-KR" alt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721693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Maturity_Uni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숙성도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032620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TOP-100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100 wine (0/1)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569402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VIP wine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유명인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행사 사용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wine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565790"/>
                  </a:ext>
                </a:extLst>
              </a:tr>
              <a:tr h="23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Paris_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심판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파리의 심판 순위</a:t>
                      </a:r>
                    </a:p>
                  </a:txBody>
                  <a:tcPr marL="6524" marR="6524" marT="65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34140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51918" y="1191633"/>
            <a:ext cx="5134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 상관성 분석 → </a:t>
            </a:r>
            <a:r>
              <a:rPr lang="en-US" altLang="ko-KR" dirty="0"/>
              <a:t>1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Calculated Features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351918" y="4066913"/>
            <a:ext cx="5134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Domain Knowledge</a:t>
            </a:r>
            <a:r>
              <a:rPr lang="ko-KR" altLang="en-US" dirty="0" smtClean="0"/>
              <a:t> → </a:t>
            </a:r>
            <a:r>
              <a:rPr lang="en-US" altLang="ko-KR" dirty="0" smtClean="0"/>
              <a:t>1</a:t>
            </a:r>
            <a:r>
              <a:rPr lang="en-US" altLang="ko-KR" dirty="0"/>
              <a:t>0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 Features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89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 smtClean="0"/>
              <a:t>2. Feature Engineering</a:t>
            </a:r>
            <a:endParaRPr lang="en-US" altLang="ko-KR" sz="3600" b="1" dirty="0"/>
          </a:p>
        </p:txBody>
      </p:sp>
      <p:sp>
        <p:nvSpPr>
          <p:cNvPr id="12" name="직사각형 11"/>
          <p:cNvSpPr/>
          <p:nvPr/>
        </p:nvSpPr>
        <p:spPr>
          <a:xfrm>
            <a:off x="265804" y="822505"/>
            <a:ext cx="3696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Title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Vintage </a:t>
            </a:r>
            <a:r>
              <a:rPr lang="ko-KR" altLang="en-US" dirty="0" smtClean="0"/>
              <a:t>정보 추가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Country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Continent </a:t>
            </a:r>
            <a:r>
              <a:rPr lang="ko-KR" altLang="en-US" dirty="0" smtClean="0"/>
              <a:t>정보 추가</a:t>
            </a:r>
            <a:endParaRPr lang="en-US" altLang="ko-K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77514"/>
          <a:stretch/>
        </p:blipFill>
        <p:spPr bwMode="auto">
          <a:xfrm>
            <a:off x="10629600" y="3199180"/>
            <a:ext cx="1463041" cy="335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246" y="1685340"/>
            <a:ext cx="4517143" cy="349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4988389" y="804836"/>
            <a:ext cx="11621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Robert </a:t>
            </a:r>
            <a:r>
              <a:rPr lang="en-US" altLang="ko-KR" dirty="0"/>
              <a:t>Parker – </a:t>
            </a:r>
            <a:r>
              <a:rPr lang="en-US" altLang="ko-KR" dirty="0" smtClean="0"/>
              <a:t>Vintage Chart </a:t>
            </a:r>
            <a:r>
              <a:rPr lang="ko-KR" altLang="en-US" dirty="0" smtClean="0"/>
              <a:t>를 활용하여 </a:t>
            </a:r>
            <a:r>
              <a:rPr lang="en-US" altLang="ko-KR" dirty="0" smtClean="0"/>
              <a:t>Rating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954" y="1685341"/>
            <a:ext cx="5926725" cy="32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51917" y="775073"/>
            <a:ext cx="5714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Title </a:t>
            </a:r>
            <a:r>
              <a:rPr lang="ko-KR" altLang="en-US" dirty="0" smtClean="0"/>
              <a:t>→ 국가 별 와인 등급체계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숙성도 추가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등급별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추가</a:t>
            </a:r>
            <a:endParaRPr lang="en-US" altLang="ko-KR" dirty="0"/>
          </a:p>
        </p:txBody>
      </p:sp>
      <p:grpSp>
        <p:nvGrpSpPr>
          <p:cNvPr id="2" name="그룹 11"/>
          <p:cNvGrpSpPr/>
          <p:nvPr/>
        </p:nvGrpSpPr>
        <p:grpSpPr>
          <a:xfrm>
            <a:off x="951660" y="1443696"/>
            <a:ext cx="6600896" cy="4437151"/>
            <a:chOff x="5657247" y="2987899"/>
            <a:chExt cx="5604053" cy="3767069"/>
          </a:xfrm>
        </p:grpSpPr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70125" y="5377132"/>
              <a:ext cx="5591175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70125" y="4059125"/>
              <a:ext cx="5591175" cy="1238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57247" y="3002858"/>
              <a:ext cx="5591175" cy="981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6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74888" y="6129740"/>
              <a:ext cx="55816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9916731" y="2987899"/>
              <a:ext cx="1339403" cy="37670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제목 1"/>
          <p:cNvSpPr txBox="1">
            <a:spLocks/>
          </p:cNvSpPr>
          <p:nvPr/>
        </p:nvSpPr>
        <p:spPr>
          <a:xfrm>
            <a:off x="86816" y="54936"/>
            <a:ext cx="12105184" cy="757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dirty="0" smtClean="0"/>
              <a:t>2. Feature Engineering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879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842</Words>
  <Application>Microsoft Office PowerPoint</Application>
  <PresentationFormat>와이드스크린</PresentationFormat>
  <Paragraphs>345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MS PGothic</vt:lpstr>
      <vt:lpstr>Open Sans Extrabold</vt:lpstr>
      <vt:lpstr>나눔스퀘어 Bold</vt:lpstr>
      <vt:lpstr>맑은 고딕</vt:lpstr>
      <vt:lpstr>Arial</vt:lpstr>
      <vt:lpstr>Arial Black</vt:lpstr>
      <vt:lpstr>Bodoni MT Black</vt:lpstr>
      <vt:lpstr>Calibri</vt:lpstr>
      <vt:lpstr>Office 테마</vt:lpstr>
      <vt:lpstr>Wine Reviews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DS</dc:creator>
  <cp:lastModifiedBy>DS</cp:lastModifiedBy>
  <cp:revision>100</cp:revision>
  <dcterms:created xsi:type="dcterms:W3CDTF">2019-11-20T08:28:08Z</dcterms:created>
  <dcterms:modified xsi:type="dcterms:W3CDTF">2019-11-27T06:52:59Z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C:\Users\DS\Downloads\4. FOURTH TERM\PROJECT 2 (이원종)\와인.pptx</vt:lpwstr>
  </property>
</Properties>
</file>